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4"/>
  </p:sldMasterIdLst>
  <p:notesMasterIdLst>
    <p:notesMasterId r:id="rId23"/>
  </p:notesMasterIdLst>
  <p:handoutMasterIdLst>
    <p:handoutMasterId r:id="rId24"/>
  </p:handoutMasterIdLst>
  <p:sldIdLst>
    <p:sldId id="256" r:id="rId5"/>
    <p:sldId id="268" r:id="rId6"/>
    <p:sldId id="269" r:id="rId7"/>
    <p:sldId id="266" r:id="rId8"/>
    <p:sldId id="280" r:id="rId9"/>
    <p:sldId id="270" r:id="rId10"/>
    <p:sldId id="271" r:id="rId11"/>
    <p:sldId id="267" r:id="rId12"/>
    <p:sldId id="263" r:id="rId13"/>
    <p:sldId id="272" r:id="rId14"/>
    <p:sldId id="262" r:id="rId15"/>
    <p:sldId id="273" r:id="rId16"/>
    <p:sldId id="274" r:id="rId17"/>
    <p:sldId id="275" r:id="rId18"/>
    <p:sldId id="276" r:id="rId19"/>
    <p:sldId id="277" r:id="rId20"/>
    <p:sldId id="278" r:id="rId21"/>
    <p:sldId id="279"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67463" autoAdjust="0"/>
  </p:normalViewPr>
  <p:slideViewPr>
    <p:cSldViewPr snapToGrid="0">
      <p:cViewPr varScale="1">
        <p:scale>
          <a:sx n="110" d="100"/>
          <a:sy n="110" d="100"/>
        </p:scale>
        <p:origin x="1626" y="102"/>
      </p:cViewPr>
      <p:guideLst/>
    </p:cSldViewPr>
  </p:slideViewPr>
  <p:notesTextViewPr>
    <p:cViewPr>
      <p:scale>
        <a:sx n="1" d="1"/>
        <a:sy n="1" d="1"/>
      </p:scale>
      <p:origin x="0" y="0"/>
    </p:cViewPr>
  </p:notesTextViewPr>
  <p:notesViewPr>
    <p:cSldViewPr snapToGrid="0">
      <p:cViewPr varScale="1">
        <p:scale>
          <a:sx n="60" d="100"/>
          <a:sy n="60" d="100"/>
        </p:scale>
        <p:origin x="1670"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2E547D-1406-4A6F-8F93-E441204CE6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667F8A-B889-49B3-AC77-5DDF11A08AF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3B2889B-A0AC-4482-8592-5C96F2309420}" type="datetimeFigureOut">
              <a:rPr lang="en-US" smtClean="0"/>
              <a:t>1/11/2022</a:t>
            </a:fld>
            <a:endParaRPr lang="en-US"/>
          </a:p>
        </p:txBody>
      </p:sp>
      <p:sp>
        <p:nvSpPr>
          <p:cNvPr id="4" name="Footer Placeholder 3">
            <a:extLst>
              <a:ext uri="{FF2B5EF4-FFF2-40B4-BE49-F238E27FC236}">
                <a16:creationId xmlns:a16="http://schemas.microsoft.com/office/drawing/2014/main" id="{567AFD4F-C0E7-421C-AF77-6F9CC963C9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074AB9F-6726-4FB1-8769-82E23336CE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D529299-61FF-4B93-ADA6-2FD5975D62F6}" type="slidenum">
              <a:rPr lang="en-US" smtClean="0"/>
              <a:t>‹#›</a:t>
            </a:fld>
            <a:endParaRPr lang="en-US"/>
          </a:p>
        </p:txBody>
      </p:sp>
    </p:spTree>
    <p:extLst>
      <p:ext uri="{BB962C8B-B14F-4D97-AF65-F5344CB8AC3E}">
        <p14:creationId xmlns:p14="http://schemas.microsoft.com/office/powerpoint/2010/main" val="14162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0EB223-FFC0-462A-A3B8-EAA7CE0F8CBD}" type="datetimeFigureOut">
              <a:rPr lang="en-US" smtClean="0"/>
              <a:t>1/11/2022</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849E9A-41F7-4779-A581-48A7C374A227}" type="slidenum">
              <a:rPr lang="en-US" smtClean="0"/>
              <a:t>‹#›</a:t>
            </a:fld>
            <a:endParaRPr lang="en-US" dirty="0"/>
          </a:p>
        </p:txBody>
      </p:sp>
    </p:spTree>
    <p:extLst>
      <p:ext uri="{BB962C8B-B14F-4D97-AF65-F5344CB8AC3E}">
        <p14:creationId xmlns:p14="http://schemas.microsoft.com/office/powerpoint/2010/main" val="1155518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2</a:t>
            </a:fld>
            <a:endParaRPr lang="en-US" dirty="0"/>
          </a:p>
        </p:txBody>
      </p:sp>
    </p:spTree>
    <p:extLst>
      <p:ext uri="{BB962C8B-B14F-4D97-AF65-F5344CB8AC3E}">
        <p14:creationId xmlns:p14="http://schemas.microsoft.com/office/powerpoint/2010/main" val="41921025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3</a:t>
            </a:fld>
            <a:endParaRPr lang="en-US" dirty="0"/>
          </a:p>
        </p:txBody>
      </p:sp>
    </p:spTree>
    <p:extLst>
      <p:ext uri="{BB962C8B-B14F-4D97-AF65-F5344CB8AC3E}">
        <p14:creationId xmlns:p14="http://schemas.microsoft.com/office/powerpoint/2010/main" val="3871000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When conducting research, it is easy to go to one source: Wikipedia.  However, you need to include a variety of sources in your research. Consider the following sources: </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Who can I interview to get more information on the topic?</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Is the topic current and will it be relevant to my audience?</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articles, blogs, and magazines may have something related to my topic?</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Is there a YouTube video on the topic? If so, what is it about?</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images can I find related to the topic?</a:t>
            </a:r>
          </a:p>
        </p:txBody>
      </p:sp>
      <p:sp>
        <p:nvSpPr>
          <p:cNvPr id="4" name="Slide Number Placeholder 3"/>
          <p:cNvSpPr>
            <a:spLocks noGrp="1"/>
          </p:cNvSpPr>
          <p:nvPr>
            <p:ph type="sldNum" sz="quarter" idx="10"/>
          </p:nvPr>
        </p:nvSpPr>
        <p:spPr/>
        <p:txBody>
          <a:bodyPr/>
          <a:lstStyle/>
          <a:p>
            <a:fld id="{BC849E9A-41F7-4779-A581-48A7C374A227}" type="slidenum">
              <a:rPr lang="en-US" smtClean="0"/>
              <a:t>4</a:t>
            </a:fld>
            <a:endParaRPr lang="en-US" dirty="0"/>
          </a:p>
        </p:txBody>
      </p:sp>
    </p:spTree>
    <p:extLst>
      <p:ext uri="{BB962C8B-B14F-4D97-AF65-F5344CB8AC3E}">
        <p14:creationId xmlns:p14="http://schemas.microsoft.com/office/powerpoint/2010/main" val="22959614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i="0" dirty="0">
                <a:latin typeface="Segoe UI" panose="020B0502040204020203" pitchFamily="34" charset="0"/>
                <a:cs typeface="Segoe UI" panose="020B0502040204020203" pitchFamily="34" charset="0"/>
              </a:rPr>
              <a:t>Once you find your sources, you will want to evaluate your sources using the following questions: </a:t>
            </a:r>
          </a:p>
          <a:p>
            <a:endParaRPr lang="en-US" i="0" dirty="0">
              <a:latin typeface="Segoe UI" panose="020B0502040204020203" pitchFamily="34" charset="0"/>
              <a:cs typeface="Segoe UI" panose="020B0502040204020203" pitchFamily="34" charset="0"/>
            </a:endParaRPr>
          </a:p>
          <a:p>
            <a:r>
              <a:rPr lang="en-US" b="1" i="0" dirty="0">
                <a:latin typeface="Segoe UI" panose="020B0502040204020203" pitchFamily="34" charset="0"/>
                <a:cs typeface="Segoe UI" panose="020B0502040204020203" pitchFamily="34" charset="0"/>
              </a:rPr>
              <a:t>Author: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Who is the author?</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Why should I believe what he or she has to say on the topic?</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Is the author seen as an expert on the topic? How do you know?</a:t>
            </a:r>
          </a:p>
          <a:p>
            <a:pPr marL="171450" indent="-171450">
              <a:buFont typeface="Arial" panose="020B0604020202020204" pitchFamily="34" charset="0"/>
              <a:buChar char="•"/>
            </a:pPr>
            <a:endParaRPr lang="en-US" i="0" dirty="0">
              <a:latin typeface="Segoe UI" panose="020B0502040204020203" pitchFamily="34" charset="0"/>
              <a:cs typeface="Segoe UI" panose="020B0502040204020203" pitchFamily="34" charset="0"/>
            </a:endParaRPr>
          </a:p>
          <a:p>
            <a:pPr marL="0" indent="0">
              <a:buFont typeface="Arial" panose="020B0604020202020204" pitchFamily="34" charset="0"/>
              <a:buNone/>
            </a:pPr>
            <a:r>
              <a:rPr lang="en-US" b="1" i="0" dirty="0">
                <a:latin typeface="Segoe UI" panose="020B0502040204020203" pitchFamily="34" charset="0"/>
                <a:cs typeface="Segoe UI" panose="020B0502040204020203" pitchFamily="34" charset="0"/>
              </a:rPr>
              <a:t>Current: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How current is the information in the source?</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When was the source published?</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Is the information out-of-date?</a:t>
            </a:r>
          </a:p>
          <a:p>
            <a:pPr marL="171450" indent="-171450">
              <a:buFont typeface="Arial" panose="020B0604020202020204" pitchFamily="34" charset="0"/>
              <a:buChar char="•"/>
            </a:pPr>
            <a:endParaRPr lang="en-US" b="1" i="0" dirty="0">
              <a:latin typeface="Segoe UI" panose="020B0502040204020203" pitchFamily="34" charset="0"/>
              <a:cs typeface="Segoe UI" panose="020B0502040204020203" pitchFamily="34" charset="0"/>
            </a:endParaRPr>
          </a:p>
          <a:p>
            <a:pPr marL="0" indent="0">
              <a:buFont typeface="Arial" panose="020B0604020202020204" pitchFamily="34" charset="0"/>
              <a:buNone/>
            </a:pPr>
            <a:r>
              <a:rPr lang="en-US" b="1" i="0" dirty="0">
                <a:latin typeface="Segoe UI" panose="020B0502040204020203" pitchFamily="34" charset="0"/>
                <a:cs typeface="Segoe UI" panose="020B0502040204020203" pitchFamily="34" charset="0"/>
              </a:rPr>
              <a:t>Accuracy: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Is the content accurate?</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Is the information presented objectively?  Do they share the pros and cons?</a:t>
            </a:r>
          </a:p>
        </p:txBody>
      </p:sp>
      <p:sp>
        <p:nvSpPr>
          <p:cNvPr id="4" name="Slide Number Placeholder 3"/>
          <p:cNvSpPr>
            <a:spLocks noGrp="1"/>
          </p:cNvSpPr>
          <p:nvPr>
            <p:ph type="sldNum" sz="quarter" idx="10"/>
          </p:nvPr>
        </p:nvSpPr>
        <p:spPr/>
        <p:txBody>
          <a:bodyPr/>
          <a:lstStyle/>
          <a:p>
            <a:fld id="{BC849E9A-41F7-4779-A581-48A7C374A227}" type="slidenum">
              <a:rPr lang="en-US" smtClean="0"/>
              <a:t>6</a:t>
            </a:fld>
            <a:endParaRPr lang="en-US" dirty="0"/>
          </a:p>
        </p:txBody>
      </p:sp>
    </p:spTree>
    <p:extLst>
      <p:ext uri="{BB962C8B-B14F-4D97-AF65-F5344CB8AC3E}">
        <p14:creationId xmlns:p14="http://schemas.microsoft.com/office/powerpoint/2010/main" val="898123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7</a:t>
            </a:fld>
            <a:endParaRPr lang="en-US" dirty="0"/>
          </a:p>
        </p:txBody>
      </p:sp>
    </p:spTree>
    <p:extLst>
      <p:ext uri="{BB962C8B-B14F-4D97-AF65-F5344CB8AC3E}">
        <p14:creationId xmlns:p14="http://schemas.microsoft.com/office/powerpoint/2010/main" val="4109760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indent="0">
              <a:buNone/>
            </a:pPr>
            <a:r>
              <a:rPr lang="en-US" dirty="0">
                <a:latin typeface="Segoe UI" panose="020B0502040204020203" pitchFamily="34" charset="0"/>
                <a:cs typeface="Segoe UI" panose="020B0502040204020203" pitchFamily="34" charset="0"/>
              </a:rPr>
              <a:t>After consulting a variety of sources, you will need to narrow your topic.  For example, the topic of internet safety is huge, but you could narrow that topic to include internet safety in regards to social media apps that teenagers are using heavily.  A topic like that is more specific and will be relevant to your peers.  Some questions to think about to help you narrow your topic: </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topics of the research interest me the most?</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topics of the research will interest my audience the most?</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topics will the audience find more engaging? Shocking? Inspiring?</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8</a:t>
            </a:fld>
            <a:endParaRPr lang="en-US" dirty="0"/>
          </a:p>
        </p:txBody>
      </p:sp>
    </p:spTree>
    <p:extLst>
      <p:ext uri="{BB962C8B-B14F-4D97-AF65-F5344CB8AC3E}">
        <p14:creationId xmlns:p14="http://schemas.microsoft.com/office/powerpoint/2010/main" val="42243109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Now, that you have narrowed your topic, you will want to organize your research in a structure that works.  There are some common organizational patterns based on the kind of research you are doing.  </a:t>
            </a:r>
          </a:p>
          <a:p>
            <a:endParaRPr lang="en-US" dirty="0">
              <a:latin typeface="Segoe UI" panose="020B0502040204020203" pitchFamily="34" charset="0"/>
              <a:cs typeface="Segoe UI" panose="020B0502040204020203" pitchFamily="34" charset="0"/>
            </a:endParaRPr>
          </a:p>
          <a:p>
            <a:r>
              <a:rPr lang="en-US" b="1" dirty="0">
                <a:latin typeface="Segoe UI" panose="020B0502040204020203" pitchFamily="34" charset="0"/>
                <a:cs typeface="Segoe UI" panose="020B0502040204020203" pitchFamily="34" charset="0"/>
              </a:rPr>
              <a:t>Organizational Structures: </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Cause and Effect- this kind of structure is great for explaining the causes and effects of a topic</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Compare and Contrast- in this pattern you highlight the similarities and differences of the topic</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Explain process- this structure is great for outlining a series of steps to follow; </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Definition- if you want to make sure your audience understands what something is using illustrations, meanings, clarifying misconceptions, you may want to use this structure</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Classification- a common organizational structure is grouping like topics or facts from the research together.  For instance, in the internet safety about social media apps, you may organize the research where you look at each social media app one at a time</a:t>
            </a:r>
          </a:p>
        </p:txBody>
      </p:sp>
      <p:sp>
        <p:nvSpPr>
          <p:cNvPr id="4" name="Slide Number Placeholder 3"/>
          <p:cNvSpPr>
            <a:spLocks noGrp="1"/>
          </p:cNvSpPr>
          <p:nvPr>
            <p:ph type="sldNum" sz="quarter" idx="10"/>
          </p:nvPr>
        </p:nvSpPr>
        <p:spPr/>
        <p:txBody>
          <a:bodyPr/>
          <a:lstStyle/>
          <a:p>
            <a:fld id="{BC849E9A-41F7-4779-A581-48A7C374A227}" type="slidenum">
              <a:rPr lang="en-US" smtClean="0"/>
              <a:t>9</a:t>
            </a:fld>
            <a:endParaRPr lang="en-US" dirty="0"/>
          </a:p>
        </p:txBody>
      </p:sp>
    </p:spTree>
    <p:extLst>
      <p:ext uri="{BB962C8B-B14F-4D97-AF65-F5344CB8AC3E}">
        <p14:creationId xmlns:p14="http://schemas.microsoft.com/office/powerpoint/2010/main" val="18253411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10</a:t>
            </a:fld>
            <a:endParaRPr lang="en-US" dirty="0"/>
          </a:p>
        </p:txBody>
      </p:sp>
    </p:spTree>
    <p:extLst>
      <p:ext uri="{BB962C8B-B14F-4D97-AF65-F5344CB8AC3E}">
        <p14:creationId xmlns:p14="http://schemas.microsoft.com/office/powerpoint/2010/main" val="1404188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11</a:t>
            </a:fld>
            <a:endParaRPr lang="en-US" dirty="0"/>
          </a:p>
        </p:txBody>
      </p:sp>
    </p:spTree>
    <p:extLst>
      <p:ext uri="{BB962C8B-B14F-4D97-AF65-F5344CB8AC3E}">
        <p14:creationId xmlns:p14="http://schemas.microsoft.com/office/powerpoint/2010/main" val="1335805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12</a:t>
            </a:fld>
            <a:endParaRPr lang="en-US" dirty="0"/>
          </a:p>
        </p:txBody>
      </p:sp>
    </p:spTree>
    <p:extLst>
      <p:ext uri="{BB962C8B-B14F-4D97-AF65-F5344CB8AC3E}">
        <p14:creationId xmlns:p14="http://schemas.microsoft.com/office/powerpoint/2010/main" val="13229632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13</a:t>
            </a:fld>
            <a:endParaRPr lang="en-US" dirty="0"/>
          </a:p>
        </p:txBody>
      </p:sp>
    </p:spTree>
    <p:extLst>
      <p:ext uri="{BB962C8B-B14F-4D97-AF65-F5344CB8AC3E}">
        <p14:creationId xmlns:p14="http://schemas.microsoft.com/office/powerpoint/2010/main" val="2435191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14</a:t>
            </a:fld>
            <a:endParaRPr lang="en-US" dirty="0"/>
          </a:p>
        </p:txBody>
      </p:sp>
    </p:spTree>
    <p:extLst>
      <p:ext uri="{BB962C8B-B14F-4D97-AF65-F5344CB8AC3E}">
        <p14:creationId xmlns:p14="http://schemas.microsoft.com/office/powerpoint/2010/main" val="1122299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15</a:t>
            </a:fld>
            <a:endParaRPr lang="en-US" dirty="0"/>
          </a:p>
        </p:txBody>
      </p:sp>
    </p:spTree>
    <p:extLst>
      <p:ext uri="{BB962C8B-B14F-4D97-AF65-F5344CB8AC3E}">
        <p14:creationId xmlns:p14="http://schemas.microsoft.com/office/powerpoint/2010/main" val="2864166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16</a:t>
            </a:fld>
            <a:endParaRPr lang="en-US" dirty="0"/>
          </a:p>
        </p:txBody>
      </p:sp>
    </p:spTree>
    <p:extLst>
      <p:ext uri="{BB962C8B-B14F-4D97-AF65-F5344CB8AC3E}">
        <p14:creationId xmlns:p14="http://schemas.microsoft.com/office/powerpoint/2010/main" val="27917996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17</a:t>
            </a:fld>
            <a:endParaRPr lang="en-US" dirty="0"/>
          </a:p>
        </p:txBody>
      </p:sp>
    </p:spTree>
    <p:extLst>
      <p:ext uri="{BB962C8B-B14F-4D97-AF65-F5344CB8AC3E}">
        <p14:creationId xmlns:p14="http://schemas.microsoft.com/office/powerpoint/2010/main" val="4541144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18</a:t>
            </a:fld>
            <a:endParaRPr lang="en-US" dirty="0"/>
          </a:p>
        </p:txBody>
      </p:sp>
    </p:spTree>
    <p:extLst>
      <p:ext uri="{BB962C8B-B14F-4D97-AF65-F5344CB8AC3E}">
        <p14:creationId xmlns:p14="http://schemas.microsoft.com/office/powerpoint/2010/main" val="910325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19" y="2166365"/>
            <a:ext cx="8603674" cy="1739347"/>
          </a:xfrm>
        </p:spPr>
        <p:txBody>
          <a:bodyPr tIns="45720" bIns="45720" anchor="ctr">
            <a:normAutofit/>
          </a:bodyPr>
          <a:lstStyle>
            <a:lvl1pPr algn="ctr">
              <a:lnSpc>
                <a:spcPct val="80000"/>
              </a:lnSpc>
              <a:defRPr sz="6000" spc="0" baseline="0"/>
            </a:lvl1pPr>
          </a:lstStyle>
          <a:p>
            <a:r>
              <a:rPr lang="en-US"/>
              <a:t>Click to edit Master title style</a:t>
            </a:r>
            <a:endParaRPr lang="en-US" dirty="0"/>
          </a:p>
        </p:txBody>
      </p:sp>
      <p:sp>
        <p:nvSpPr>
          <p:cNvPr id="3" name="Subtitle 2"/>
          <p:cNvSpPr>
            <a:spLocks noGrp="1"/>
          </p:cNvSpPr>
          <p:nvPr>
            <p:ph type="subTitle" idx="1"/>
          </p:nvPr>
        </p:nvSpPr>
        <p:spPr>
          <a:xfrm>
            <a:off x="1143000" y="3970315"/>
            <a:ext cx="6858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ECF21A4-E71B-4D3A-AF45-E989C23A7BB1}" type="datetimeFigureOut">
              <a:rPr lang="en-US" smtClean="0"/>
              <a:t>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897738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CF21A4-E71B-4D3A-AF45-E989C23A7BB1}" type="datetimeFigureOut">
              <a:rPr lang="en-US" smtClean="0"/>
              <a:t>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165953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2208879"/>
            <a:ext cx="7886700" cy="1676400"/>
          </a:xfrm>
        </p:spPr>
        <p:txBody>
          <a:bodyPr anchor="ctr">
            <a:noAutofit/>
          </a:bodyPr>
          <a:lstStyle>
            <a:lvl1pPr algn="ctr">
              <a:lnSpc>
                <a:spcPct val="80000"/>
              </a:lnSpc>
              <a:defRPr sz="6000" b="0" spc="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24893" y="3984400"/>
            <a:ext cx="78867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DECF21A4-E71B-4D3A-AF45-E989C23A7BB1}" type="datetimeFigureOut">
              <a:rPr lang="en-US" smtClean="0"/>
              <a:t>1/11/2022</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327677859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797"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00600"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ECF21A4-E71B-4D3A-AF45-E989C23A7BB1}" type="datetimeFigureOut">
              <a:rPr lang="en-US" smtClean="0"/>
              <a:t>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92574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85800"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2656566"/>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00428"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800428" y="2656564"/>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ECF21A4-E71B-4D3A-AF45-E989C23A7BB1}" type="datetimeFigureOut">
              <a:rPr lang="en-US" smtClean="0"/>
              <a:t>1/11/2022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082060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ECF21A4-E71B-4D3A-AF45-E989C23A7BB1}" type="datetimeFigureOut">
              <a:rPr lang="en-US" smtClean="0"/>
              <a:t>1/11/2022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982867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CF21A4-E71B-4D3A-AF45-E989C23A7BB1}" type="datetimeFigureOut">
              <a:rPr lang="en-US" smtClean="0"/>
              <a:t>1/11/2022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2681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685800" y="2148840"/>
            <a:ext cx="4572000" cy="38404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892568" y="2147487"/>
            <a:ext cx="2560320" cy="3432319"/>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ECF21A4-E71B-4D3A-AF45-E989C23A7BB1}" type="datetimeFigureOut">
              <a:rPr lang="en-US" smtClean="0"/>
              <a:t>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39124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685800" y="2211494"/>
            <a:ext cx="4754880" cy="384048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885351" y="2150621"/>
            <a:ext cx="2560320" cy="3429000"/>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ECF21A4-E71B-4D3A-AF45-E989C23A7BB1}" type="datetimeFigureOut">
              <a:rPr lang="en-US" smtClean="0"/>
              <a:t>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148862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CF21A4-E71B-4D3A-AF45-E989C23A7BB1}" type="datetimeFigureOut">
              <a:rPr lang="en-US" smtClean="0"/>
              <a:t>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047043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764484" y="0"/>
            <a:ext cx="20574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609600"/>
            <a:ext cx="1801785"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609600"/>
            <a:ext cx="5979968" cy="5638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422855"/>
            <a:ext cx="2057397" cy="365125"/>
          </a:xfrm>
        </p:spPr>
        <p:txBody>
          <a:bodyPr/>
          <a:lstStyle/>
          <a:p>
            <a:fld id="{DECF21A4-E71B-4D3A-AF45-E989C23A7BB1}" type="datetimeFigureOut">
              <a:rPr lang="en-US" smtClean="0"/>
              <a:t>1/11/2022</a:t>
            </a:fld>
            <a:endParaRPr lang="en-US" dirty="0"/>
          </a:p>
        </p:txBody>
      </p:sp>
      <p:sp>
        <p:nvSpPr>
          <p:cNvPr id="5" name="Footer Placeholder 4"/>
          <p:cNvSpPr>
            <a:spLocks noGrp="1"/>
          </p:cNvSpPr>
          <p:nvPr>
            <p:ph type="ftr" sz="quarter" idx="11"/>
          </p:nvPr>
        </p:nvSpPr>
        <p:spPr>
          <a:xfrm>
            <a:off x="2832102" y="6422855"/>
            <a:ext cx="3209752" cy="365125"/>
          </a:xfrm>
        </p:spPr>
        <p:txBody>
          <a:bodyPr/>
          <a:lstStyle/>
          <a:p>
            <a:endParaRPr lang="en-US" dirty="0"/>
          </a:p>
        </p:txBody>
      </p:sp>
      <p:sp>
        <p:nvSpPr>
          <p:cNvPr id="6" name="Slide Number Placeholder 5"/>
          <p:cNvSpPr>
            <a:spLocks noGrp="1"/>
          </p:cNvSpPr>
          <p:nvPr>
            <p:ph type="sldNum" sz="quarter" idx="12"/>
          </p:nvPr>
        </p:nvSpPr>
        <p:spPr>
          <a:xfrm>
            <a:off x="6054787" y="6422855"/>
            <a:ext cx="659819" cy="365125"/>
          </a:xfrm>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280102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362" y="176109"/>
            <a:ext cx="9141714"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685019" y="284176"/>
            <a:ext cx="777240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019" y="2011680"/>
            <a:ext cx="777240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557" y="6422855"/>
            <a:ext cx="2595043" cy="365125"/>
          </a:xfrm>
          <a:prstGeom prst="rect">
            <a:avLst/>
          </a:prstGeom>
        </p:spPr>
        <p:txBody>
          <a:bodyPr vert="horz" lIns="91440" tIns="45720" rIns="45720" bIns="45720" rtlCol="0" anchor="ctr"/>
          <a:lstStyle>
            <a:lvl1pPr algn="l">
              <a:defRPr sz="1050">
                <a:solidFill>
                  <a:schemeClr val="tx1"/>
                </a:solidFill>
              </a:defRPr>
            </a:lvl1pPr>
          </a:lstStyle>
          <a:p>
            <a:fld id="{DECF21A4-E71B-4D3A-AF45-E989C23A7BB1}" type="datetimeFigureOut">
              <a:rPr lang="en-US" smtClean="0"/>
              <a:t>1/11/2022</a:t>
            </a:fld>
            <a:endParaRPr lang="en-US" dirty="0"/>
          </a:p>
        </p:txBody>
      </p:sp>
      <p:sp>
        <p:nvSpPr>
          <p:cNvPr id="5" name="Footer Placeholder 4"/>
          <p:cNvSpPr>
            <a:spLocks noGrp="1"/>
          </p:cNvSpPr>
          <p:nvPr>
            <p:ph type="ftr" sz="quarter" idx="3"/>
          </p:nvPr>
        </p:nvSpPr>
        <p:spPr>
          <a:xfrm>
            <a:off x="4191000" y="6422855"/>
            <a:ext cx="4060627"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8265139" y="6422855"/>
            <a:ext cx="709698" cy="365125"/>
          </a:xfrm>
          <a:prstGeom prst="rect">
            <a:avLst/>
          </a:prstGeom>
        </p:spPr>
        <p:txBody>
          <a:bodyPr vert="horz" lIns="45720" tIns="45720" rIns="91440" bIns="45720" rtlCol="0" anchor="ctr"/>
          <a:lstStyle>
            <a:lvl1pPr algn="l">
              <a:defRPr sz="1200" b="0">
                <a:solidFill>
                  <a:schemeClr val="tx1"/>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2285926878"/>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1641716" y="2533714"/>
            <a:ext cx="6083929" cy="1022411"/>
          </a:xfrm>
        </p:spPr>
        <p:txBody>
          <a:bodyPr anchor="t">
            <a:normAutofit/>
          </a:bodyPr>
          <a:lstStyle/>
          <a:p>
            <a:r>
              <a:rPr lang="en-US" sz="3300" b="1" dirty="0">
                <a:latin typeface="Franklin Gothic Book" panose="020B0503020102020204" pitchFamily="34" charset="0"/>
                <a:cs typeface="Segoe UI" panose="020B0502040204020203" pitchFamily="34" charset="0"/>
              </a:rPr>
              <a:t>Cyber awareness guide</a:t>
            </a:r>
          </a:p>
        </p:txBody>
      </p:sp>
      <p:sp>
        <p:nvSpPr>
          <p:cNvPr id="3" name="Subtitle 2">
            <a:extLst>
              <a:ext uri="{FF2B5EF4-FFF2-40B4-BE49-F238E27FC236}">
                <a16:creationId xmlns:a16="http://schemas.microsoft.com/office/drawing/2014/main" id="{814253EE-4FA2-4843-BE27-C7D5B08FFB81}"/>
              </a:ext>
            </a:extLst>
          </p:cNvPr>
          <p:cNvSpPr>
            <a:spLocks noGrp="1"/>
          </p:cNvSpPr>
          <p:nvPr>
            <p:ph type="subTitle" idx="1"/>
          </p:nvPr>
        </p:nvSpPr>
        <p:spPr>
          <a:xfrm>
            <a:off x="3112275" y="3029767"/>
            <a:ext cx="3142809" cy="432554"/>
          </a:xfrm>
        </p:spPr>
        <p:txBody>
          <a:bodyPr anchor="b">
            <a:normAutofit/>
          </a:bodyPr>
          <a:lstStyle/>
          <a:p>
            <a:r>
              <a:rPr lang="en-US" sz="2400" b="1" dirty="0">
                <a:solidFill>
                  <a:schemeClr val="bg1"/>
                </a:solidFill>
                <a:latin typeface="Franklin Gothic Book" panose="020B0503020102020204" pitchFamily="34" charset="0"/>
              </a:rPr>
              <a:t>Parents and Guardians</a:t>
            </a:r>
          </a:p>
        </p:txBody>
      </p:sp>
      <p:pic>
        <p:nvPicPr>
          <p:cNvPr id="9" name="Graphic 8">
            <a:extLst>
              <a:ext uri="{FF2B5EF4-FFF2-40B4-BE49-F238E27FC236}">
                <a16:creationId xmlns:a16="http://schemas.microsoft.com/office/drawing/2014/main" id="{93E427C7-0218-4592-82DA-2431E4BF875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64249" y="725897"/>
            <a:ext cx="1227209" cy="1012496"/>
          </a:xfrm>
          <a:prstGeom prst="rect">
            <a:avLst/>
          </a:prstGeom>
        </p:spPr>
      </p:pic>
      <p:pic>
        <p:nvPicPr>
          <p:cNvPr id="5" name="Graphic 4" descr="Chat">
            <a:extLst>
              <a:ext uri="{FF2B5EF4-FFF2-40B4-BE49-F238E27FC236}">
                <a16:creationId xmlns:a16="http://schemas.microsoft.com/office/drawing/2014/main" id="{EB71843F-0A0B-4317-B205-4B0A0B97C0F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136311" y="546741"/>
            <a:ext cx="1370807" cy="1370807"/>
          </a:xfrm>
          <a:prstGeom prst="rect">
            <a:avLst/>
          </a:prstGeom>
        </p:spPr>
      </p:pic>
      <p:pic>
        <p:nvPicPr>
          <p:cNvPr id="7" name="Graphic 6">
            <a:extLst>
              <a:ext uri="{FF2B5EF4-FFF2-40B4-BE49-F238E27FC236}">
                <a16:creationId xmlns:a16="http://schemas.microsoft.com/office/drawing/2014/main" id="{2696A1A4-8E43-47F6-A6DC-A9ADAB053D8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68634" y="4172292"/>
            <a:ext cx="1946165" cy="1406104"/>
          </a:xfrm>
          <a:prstGeom prst="rect">
            <a:avLst/>
          </a:prstGeom>
        </p:spPr>
      </p:pic>
      <p:pic>
        <p:nvPicPr>
          <p:cNvPr id="11" name="Graphic 10">
            <a:extLst>
              <a:ext uri="{FF2B5EF4-FFF2-40B4-BE49-F238E27FC236}">
                <a16:creationId xmlns:a16="http://schemas.microsoft.com/office/drawing/2014/main" id="{18A239E6-97C0-4A74-8E7A-C9FD39A8C92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7266608" y="4172292"/>
            <a:ext cx="1695533" cy="1695533"/>
          </a:xfrm>
          <a:prstGeom prst="rect">
            <a:avLst/>
          </a:prstGeom>
        </p:spPr>
      </p:pic>
    </p:spTree>
    <p:extLst>
      <p:ext uri="{BB962C8B-B14F-4D97-AF65-F5344CB8AC3E}">
        <p14:creationId xmlns:p14="http://schemas.microsoft.com/office/powerpoint/2010/main" val="3223989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C824B-4279-4D47-92DD-71F5353FAA23}"/>
              </a:ext>
            </a:extLst>
          </p:cNvPr>
          <p:cNvSpPr>
            <a:spLocks noGrp="1"/>
          </p:cNvSpPr>
          <p:nvPr>
            <p:ph type="title"/>
          </p:nvPr>
        </p:nvSpPr>
        <p:spPr>
          <a:xfrm>
            <a:off x="212481" y="608047"/>
            <a:ext cx="7886700" cy="994172"/>
          </a:xfrm>
        </p:spPr>
        <p:txBody>
          <a:bodyPr>
            <a:normAutofit/>
          </a:bodyPr>
          <a:lstStyle/>
          <a:p>
            <a:r>
              <a:rPr lang="en-US" sz="5400" b="1" dirty="0">
                <a:latin typeface="Corbel" panose="020B0503020204020204" pitchFamily="34" charset="0"/>
                <a:cs typeface="Segoe UI" panose="020B0502040204020203" pitchFamily="34" charset="0"/>
              </a:rPr>
              <a:t>HELLO</a:t>
            </a:r>
          </a:p>
        </p:txBody>
      </p:sp>
      <p:sp>
        <p:nvSpPr>
          <p:cNvPr id="5" name="TextBox 4">
            <a:extLst>
              <a:ext uri="{FF2B5EF4-FFF2-40B4-BE49-F238E27FC236}">
                <a16:creationId xmlns:a16="http://schemas.microsoft.com/office/drawing/2014/main" id="{25AD4F61-E023-4530-BF03-8BC2D825D0BF}"/>
              </a:ext>
            </a:extLst>
          </p:cNvPr>
          <p:cNvSpPr txBox="1"/>
          <p:nvPr/>
        </p:nvSpPr>
        <p:spPr>
          <a:xfrm>
            <a:off x="721674" y="2543856"/>
            <a:ext cx="2476463" cy="2585323"/>
          </a:xfrm>
          <a:prstGeom prst="rect">
            <a:avLst/>
          </a:prstGeom>
          <a:noFill/>
        </p:spPr>
        <p:txBody>
          <a:bodyPr wrap="square" rtlCol="0">
            <a:spAutoFit/>
          </a:bodyPr>
          <a:lstStyle/>
          <a:p>
            <a:r>
              <a:rPr lang="en-US" sz="1350" dirty="0">
                <a:latin typeface="Segoe UI" panose="020B0502040204020203" pitchFamily="34" charset="0"/>
                <a:cs typeface="Segoe UI" panose="020B0502040204020203" pitchFamily="34" charset="0"/>
              </a:rPr>
              <a:t>Thank you for taking the time to pick up this parent pack. It has been specially designed to introduce you as a parent or guardian to internet safety. </a:t>
            </a:r>
          </a:p>
          <a:p>
            <a:endParaRPr lang="en-US" sz="1350" dirty="0">
              <a:latin typeface="Segoe UI" panose="020B0502040204020203" pitchFamily="34" charset="0"/>
              <a:cs typeface="Segoe UI" panose="020B0502040204020203" pitchFamily="34" charset="0"/>
            </a:endParaRPr>
          </a:p>
          <a:p>
            <a:r>
              <a:rPr lang="en-US" sz="1350" dirty="0">
                <a:latin typeface="Segoe UI" panose="020B0502040204020203" pitchFamily="34" charset="0"/>
                <a:cs typeface="Segoe UI" panose="020B0502040204020203" pitchFamily="34" charset="0"/>
              </a:rPr>
              <a:t>It is designed to explain the and give information on what the legal boundaries are online and provide resources you and your children can use to develop your cyber skills</a:t>
            </a:r>
          </a:p>
        </p:txBody>
      </p:sp>
      <p:sp>
        <p:nvSpPr>
          <p:cNvPr id="7" name="TextBox 6">
            <a:extLst>
              <a:ext uri="{FF2B5EF4-FFF2-40B4-BE49-F238E27FC236}">
                <a16:creationId xmlns:a16="http://schemas.microsoft.com/office/drawing/2014/main" id="{E5564556-59F0-4D0A-A6CD-ADF8F4D7428B}"/>
              </a:ext>
            </a:extLst>
          </p:cNvPr>
          <p:cNvSpPr txBox="1"/>
          <p:nvPr/>
        </p:nvSpPr>
        <p:spPr>
          <a:xfrm>
            <a:off x="5541812" y="2543855"/>
            <a:ext cx="3061244" cy="1754326"/>
          </a:xfrm>
          <a:prstGeom prst="rect">
            <a:avLst/>
          </a:prstGeom>
          <a:noFill/>
        </p:spPr>
        <p:txBody>
          <a:bodyPr wrap="square" rtlCol="0">
            <a:spAutoFit/>
          </a:bodyPr>
          <a:lstStyle/>
          <a:p>
            <a:r>
              <a:rPr lang="en-US" sz="1350" dirty="0">
                <a:latin typeface="Segoe UI" panose="020B0502040204020203" pitchFamily="34" charset="0"/>
                <a:cs typeface="Segoe UI" panose="020B0502040204020203" pitchFamily="34" charset="0"/>
              </a:rPr>
              <a:t>Our children are immersed in communications and computing technology, including smartphones, tablets, laptops, PCs, games consoles, TVs, watches, other smart devices and of course the internet!</a:t>
            </a:r>
          </a:p>
          <a:p>
            <a:endParaRPr lang="en-US" sz="1350" dirty="0">
              <a:latin typeface="Segoe UI" panose="020B0502040204020203" pitchFamily="34" charset="0"/>
              <a:cs typeface="Segoe UI" panose="020B0502040204020203" pitchFamily="34" charset="0"/>
            </a:endParaRPr>
          </a:p>
          <a:p>
            <a:endParaRPr lang="en-US" sz="1350" dirty="0">
              <a:latin typeface="Segoe UI" panose="020B0502040204020203" pitchFamily="34" charset="0"/>
              <a:cs typeface="Segoe UI" panose="020B0502040204020203" pitchFamily="34" charset="0"/>
            </a:endParaRPr>
          </a:p>
        </p:txBody>
      </p:sp>
      <p:sp>
        <p:nvSpPr>
          <p:cNvPr id="8" name="Oval 7">
            <a:extLst>
              <a:ext uri="{FF2B5EF4-FFF2-40B4-BE49-F238E27FC236}">
                <a16:creationId xmlns:a16="http://schemas.microsoft.com/office/drawing/2014/main" id="{E5585411-DE61-42EC-8DAB-BA853F129791}"/>
              </a:ext>
            </a:extLst>
          </p:cNvPr>
          <p:cNvSpPr/>
          <p:nvPr/>
        </p:nvSpPr>
        <p:spPr>
          <a:xfrm>
            <a:off x="212481" y="2447345"/>
            <a:ext cx="439616" cy="4319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dirty="0">
                <a:latin typeface="Segoe UI" panose="020B0502040204020203" pitchFamily="34" charset="0"/>
                <a:cs typeface="Segoe UI" panose="020B0502040204020203" pitchFamily="34" charset="0"/>
              </a:rPr>
              <a:t>1</a:t>
            </a:r>
          </a:p>
        </p:txBody>
      </p:sp>
      <p:sp>
        <p:nvSpPr>
          <p:cNvPr id="9" name="Oval 8">
            <a:extLst>
              <a:ext uri="{FF2B5EF4-FFF2-40B4-BE49-F238E27FC236}">
                <a16:creationId xmlns:a16="http://schemas.microsoft.com/office/drawing/2014/main" id="{6D1E12A6-FA7A-477F-8C87-308C5B84B139}"/>
              </a:ext>
            </a:extLst>
          </p:cNvPr>
          <p:cNvSpPr/>
          <p:nvPr/>
        </p:nvSpPr>
        <p:spPr>
          <a:xfrm>
            <a:off x="5036273" y="2447345"/>
            <a:ext cx="439616" cy="4319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dirty="0">
                <a:latin typeface="Segoe UI" panose="020B0502040204020203" pitchFamily="34" charset="0"/>
                <a:cs typeface="Segoe UI" panose="020B0502040204020203" pitchFamily="34" charset="0"/>
              </a:rPr>
              <a:t>2</a:t>
            </a:r>
          </a:p>
        </p:txBody>
      </p:sp>
      <p:pic>
        <p:nvPicPr>
          <p:cNvPr id="3" name="Picture 2" descr="Royalty Free Lock Stock Photos | rawpixel"/>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94206" y="4221513"/>
            <a:ext cx="3949794" cy="2636487"/>
          </a:xfrm>
          <a:prstGeom prst="rect">
            <a:avLst/>
          </a:prstGeom>
        </p:spPr>
      </p:pic>
    </p:spTree>
    <p:extLst>
      <p:ext uri="{BB962C8B-B14F-4D97-AF65-F5344CB8AC3E}">
        <p14:creationId xmlns:p14="http://schemas.microsoft.com/office/powerpoint/2010/main" val="153491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3" name="TextBox 2">
            <a:extLst>
              <a:ext uri="{FF2B5EF4-FFF2-40B4-BE49-F238E27FC236}">
                <a16:creationId xmlns:a16="http://schemas.microsoft.com/office/drawing/2014/main" id="{4F08F965-B293-47B3-B684-4631A57C9685}"/>
              </a:ext>
            </a:extLst>
          </p:cNvPr>
          <p:cNvSpPr txBox="1"/>
          <p:nvPr/>
        </p:nvSpPr>
        <p:spPr>
          <a:xfrm>
            <a:off x="880598" y="2198874"/>
            <a:ext cx="7611551" cy="4031873"/>
          </a:xfrm>
          <a:prstGeom prst="rect">
            <a:avLst/>
          </a:prstGeom>
          <a:noFill/>
        </p:spPr>
        <p:txBody>
          <a:bodyPr wrap="square" rtlCol="0">
            <a:spAutoFit/>
          </a:bodyPr>
          <a:lstStyle/>
          <a:p>
            <a:r>
              <a:rPr lang="en-US" sz="1600" i="1" dirty="0">
                <a:latin typeface="Segoe UI" panose="020B0502040204020203" pitchFamily="34" charset="0"/>
                <a:cs typeface="Segoe UI" panose="020B0502040204020203" pitchFamily="34" charset="0"/>
              </a:rPr>
              <a:t>Many young people are curious and want to explore how things work, how they interact with each other and what vulnerabilities they have. This can include learning to code and experimenting with tools and techniques learned online, on video streaming websites, or discussed in forums.</a:t>
            </a:r>
          </a:p>
          <a:p>
            <a:endParaRPr lang="en-US" sz="1600" i="1" dirty="0">
              <a:latin typeface="Segoe UI" panose="020B0502040204020203" pitchFamily="34" charset="0"/>
              <a:cs typeface="Segoe UI" panose="020B0502040204020203" pitchFamily="34" charset="0"/>
            </a:endParaRPr>
          </a:p>
          <a:p>
            <a:r>
              <a:rPr lang="en-US" sz="1600" i="1" dirty="0">
                <a:latin typeface="Segoe UI" panose="020B0502040204020203" pitchFamily="34" charset="0"/>
                <a:cs typeface="Segoe UI" panose="020B0502040204020203" pitchFamily="34" charset="0"/>
              </a:rPr>
              <a:t>These are great skills to have and learn and the cyber security industry is desperately short of people with these skillset. This means the salaries and prospects in that sector are lucrative.</a:t>
            </a:r>
          </a:p>
          <a:p>
            <a:endParaRPr lang="en-US" sz="1600" i="1" dirty="0">
              <a:latin typeface="Segoe UI" panose="020B0502040204020203" pitchFamily="34" charset="0"/>
              <a:cs typeface="Segoe UI" panose="020B0502040204020203" pitchFamily="34" charset="0"/>
            </a:endParaRPr>
          </a:p>
          <a:p>
            <a:r>
              <a:rPr lang="en-US" sz="1600" i="1" dirty="0">
                <a:latin typeface="Segoe UI" panose="020B0502040204020203" pitchFamily="34" charset="0"/>
                <a:cs typeface="Segoe UI" panose="020B0502040204020203" pitchFamily="34" charset="0"/>
              </a:rPr>
              <a:t>However, whilst learning these skills it and also in general day to day use of the internet it is imperative that we know how to conduct and behave responsibly. </a:t>
            </a:r>
          </a:p>
          <a:p>
            <a:endParaRPr lang="en-US" sz="1600" i="1" dirty="0">
              <a:latin typeface="Segoe UI" panose="020B0502040204020203" pitchFamily="34" charset="0"/>
              <a:cs typeface="Segoe UI" panose="020B0502040204020203" pitchFamily="34" charset="0"/>
            </a:endParaRPr>
          </a:p>
          <a:p>
            <a:r>
              <a:rPr lang="en-US" sz="1600" i="1" dirty="0">
                <a:latin typeface="Segoe UI" panose="020B0502040204020203" pitchFamily="34" charset="0"/>
                <a:cs typeface="Segoe UI" panose="020B0502040204020203" pitchFamily="34" charset="0"/>
              </a:rPr>
              <a:t>Young people are vulnerable to becoming involved in activities online that they shouldn’t be. This parent pack is designed to give the parents an insight into what the kids are learning through the internet safety badge and also inform parents/guardians about how they can be safe online with their young people.</a:t>
            </a:r>
          </a:p>
        </p:txBody>
      </p:sp>
      <p:sp>
        <p:nvSpPr>
          <p:cNvPr id="9" name="Rectangle 8"/>
          <p:cNvSpPr/>
          <p:nvPr/>
        </p:nvSpPr>
        <p:spPr>
          <a:xfrm>
            <a:off x="193431" y="568167"/>
            <a:ext cx="5254965" cy="923330"/>
          </a:xfrm>
          <a:prstGeom prst="rect">
            <a:avLst/>
          </a:prstGeom>
          <a:noFill/>
        </p:spPr>
        <p:txBody>
          <a:bodyPr wrap="none" lIns="91440" tIns="45720" rIns="91440" bIns="45720">
            <a:spAutoFit/>
          </a:bodyPr>
          <a:lstStyle/>
          <a:p>
            <a:pPr algn="ctr"/>
            <a:r>
              <a:rPr lang="en-US" sz="5400" b="1" cap="none" spc="50" dirty="0">
                <a:ln w="0"/>
                <a:solidFill>
                  <a:schemeClr val="bg2"/>
                </a:solidFill>
                <a:effectLst>
                  <a:innerShdw blurRad="63500" dist="50800" dir="13500000">
                    <a:srgbClr val="000000">
                      <a:alpha val="50000"/>
                    </a:srgbClr>
                  </a:innerShdw>
                </a:effectLst>
              </a:rPr>
              <a:t>INTRODUCTION</a:t>
            </a:r>
          </a:p>
        </p:txBody>
      </p:sp>
    </p:spTree>
    <p:extLst>
      <p:ext uri="{BB962C8B-B14F-4D97-AF65-F5344CB8AC3E}">
        <p14:creationId xmlns:p14="http://schemas.microsoft.com/office/powerpoint/2010/main" val="2127580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D9B4E-C292-45AA-8116-562703040382}"/>
              </a:ext>
            </a:extLst>
          </p:cNvPr>
          <p:cNvSpPr>
            <a:spLocks noGrp="1"/>
          </p:cNvSpPr>
          <p:nvPr>
            <p:ph type="title"/>
          </p:nvPr>
        </p:nvSpPr>
        <p:spPr>
          <a:xfrm>
            <a:off x="389211" y="2026738"/>
            <a:ext cx="7469197" cy="1938680"/>
          </a:xfrm>
        </p:spPr>
        <p:txBody>
          <a:bodyPr anchor="ctr">
            <a:normAutofit/>
          </a:bodyPr>
          <a:lstStyle/>
          <a:p>
            <a:r>
              <a:rPr lang="en-US" sz="3200" dirty="0">
                <a:latin typeface="Franklin Gothic Book" panose="020B0503020102020204" pitchFamily="34" charset="0"/>
                <a:cs typeface="Segoe UI" panose="020B0502040204020203" pitchFamily="34" charset="0"/>
              </a:rPr>
              <a:t>The internet safety badge is created in conjunction with Schools and south wales police</a:t>
            </a:r>
          </a:p>
        </p:txBody>
      </p:sp>
      <p:sp>
        <p:nvSpPr>
          <p:cNvPr id="3" name="Content Placeholder 2">
            <a:extLst>
              <a:ext uri="{FF2B5EF4-FFF2-40B4-BE49-F238E27FC236}">
                <a16:creationId xmlns:a16="http://schemas.microsoft.com/office/drawing/2014/main" id="{81072FAC-EEE9-4F26-A784-BC07EACCBE9F}"/>
              </a:ext>
            </a:extLst>
          </p:cNvPr>
          <p:cNvSpPr>
            <a:spLocks noGrp="1"/>
          </p:cNvSpPr>
          <p:nvPr>
            <p:ph idx="1"/>
          </p:nvPr>
        </p:nvSpPr>
        <p:spPr>
          <a:xfrm>
            <a:off x="389211" y="3720974"/>
            <a:ext cx="7958084" cy="2915216"/>
          </a:xfrm>
        </p:spPr>
        <p:txBody>
          <a:bodyPr vert="horz" lIns="68580" tIns="34290" rIns="68580" bIns="34290" rtlCol="0" anchor="t">
            <a:normAutofit/>
          </a:bodyPr>
          <a:lstStyle/>
          <a:p>
            <a:r>
              <a:rPr lang="en-US" sz="1500" dirty="0">
                <a:latin typeface="Segoe UI" panose="020B0502040204020203" pitchFamily="34" charset="0"/>
                <a:cs typeface="Segoe UI" panose="020B0502040204020203" pitchFamily="34" charset="0"/>
              </a:rPr>
              <a:t>The lesson plans were developed by the cyber-crime unit within South Wales Police in conjunction with feedback from </a:t>
            </a:r>
            <a:r>
              <a:rPr lang="en-GB" sz="1500" dirty="0">
                <a:latin typeface="Segoe UI" panose="020B0502040204020203" pitchFamily="34" charset="0"/>
                <a:cs typeface="Segoe UI" panose="020B0502040204020203" pitchFamily="34" charset="0"/>
              </a:rPr>
              <a:t>organisers</a:t>
            </a:r>
            <a:r>
              <a:rPr lang="en-US" sz="1500" dirty="0">
                <a:latin typeface="Segoe UI" panose="020B0502040204020203" pitchFamily="34" charset="0"/>
                <a:cs typeface="Segoe UI" panose="020B0502040204020203" pitchFamily="34" charset="0"/>
              </a:rPr>
              <a:t> within Scouts Cymru. The lesson plans are designed to introduce young people to a wide variety of topics for staying safe online. </a:t>
            </a:r>
          </a:p>
          <a:p>
            <a:r>
              <a:rPr lang="en-US" sz="1500" dirty="0">
                <a:latin typeface="Segoe UI" panose="020B0502040204020203" pitchFamily="34" charset="0"/>
                <a:cs typeface="Segoe UI" panose="020B0502040204020203" pitchFamily="34" charset="0"/>
              </a:rPr>
              <a:t>These include the following</a:t>
            </a:r>
          </a:p>
          <a:p>
            <a:pPr lvl="1"/>
            <a:r>
              <a:rPr lang="en-US" sz="1300" dirty="0">
                <a:latin typeface="Segoe UI" panose="020B0502040204020203" pitchFamily="34" charset="0"/>
                <a:cs typeface="Segoe UI" panose="020B0502040204020203" pitchFamily="34" charset="0"/>
              </a:rPr>
              <a:t>The SMART Acronym</a:t>
            </a:r>
          </a:p>
          <a:p>
            <a:pPr lvl="1"/>
            <a:r>
              <a:rPr lang="en-US" sz="1300" dirty="0">
                <a:latin typeface="Segoe UI" panose="020B0502040204020203" pitchFamily="34" charset="0"/>
                <a:cs typeface="Segoe UI" panose="020B0502040204020203" pitchFamily="34" charset="0"/>
              </a:rPr>
              <a:t>Generating secure passwords</a:t>
            </a:r>
          </a:p>
          <a:p>
            <a:pPr lvl="1"/>
            <a:r>
              <a:rPr lang="en-US" sz="1300" dirty="0">
                <a:latin typeface="Segoe UI" panose="020B0502040204020203" pitchFamily="34" charset="0"/>
                <a:cs typeface="Segoe UI" panose="020B0502040204020203" pitchFamily="34" charset="0"/>
              </a:rPr>
              <a:t>Understanding South Wales Police’s 5 key points for staying safe online</a:t>
            </a:r>
          </a:p>
          <a:p>
            <a:pPr lvl="1"/>
            <a:r>
              <a:rPr lang="en-US" sz="1300" dirty="0">
                <a:latin typeface="Segoe UI" panose="020B0502040204020203" pitchFamily="34" charset="0"/>
                <a:cs typeface="Segoe UI" panose="020B0502040204020203" pitchFamily="34" charset="0"/>
              </a:rPr>
              <a:t>Understanding the Computer Misuse Act</a:t>
            </a:r>
          </a:p>
          <a:p>
            <a:pPr lvl="1"/>
            <a:r>
              <a:rPr lang="en-US" sz="1300" dirty="0">
                <a:latin typeface="Segoe UI" panose="020B0502040204020203" pitchFamily="34" charset="0"/>
                <a:cs typeface="Segoe UI" panose="020B0502040204020203" pitchFamily="34" charset="0"/>
              </a:rPr>
              <a:t>Understanding the penalties for violating the Computer Misuse Act</a:t>
            </a:r>
          </a:p>
          <a:p>
            <a:pPr lvl="1"/>
            <a:r>
              <a:rPr lang="en-US" sz="1300" dirty="0">
                <a:latin typeface="Segoe UI" panose="020B0502040204020203" pitchFamily="34" charset="0"/>
                <a:cs typeface="Segoe UI" panose="020B0502040204020203" pitchFamily="34" charset="0"/>
              </a:rPr>
              <a:t>Understanding how VPNs can keep us safe online</a:t>
            </a:r>
          </a:p>
        </p:txBody>
      </p:sp>
      <p:sp>
        <p:nvSpPr>
          <p:cNvPr id="4" name="Rectangle 3"/>
          <p:cNvSpPr/>
          <p:nvPr/>
        </p:nvSpPr>
        <p:spPr>
          <a:xfrm>
            <a:off x="0" y="550059"/>
            <a:ext cx="8456867" cy="923330"/>
          </a:xfrm>
          <a:prstGeom prst="rect">
            <a:avLst/>
          </a:prstGeom>
          <a:noFill/>
        </p:spPr>
        <p:txBody>
          <a:bodyPr wrap="none" lIns="91440" tIns="45720" rIns="91440" bIns="45720">
            <a:spAutoFit/>
          </a:bodyPr>
          <a:lstStyle/>
          <a:p>
            <a:pPr algn="ctr"/>
            <a:r>
              <a:rPr lang="en-US" sz="5400" b="1" cap="none" spc="50" dirty="0">
                <a:ln w="0"/>
                <a:solidFill>
                  <a:schemeClr val="bg2"/>
                </a:solidFill>
                <a:effectLst>
                  <a:innerShdw blurRad="63500" dist="50800" dir="13500000">
                    <a:srgbClr val="000000">
                      <a:alpha val="50000"/>
                    </a:srgbClr>
                  </a:innerShdw>
                </a:effectLst>
              </a:rPr>
              <a:t>INTERNET SAFETY BADGE</a:t>
            </a:r>
          </a:p>
        </p:txBody>
      </p:sp>
    </p:spTree>
    <p:extLst>
      <p:ext uri="{BB962C8B-B14F-4D97-AF65-F5344CB8AC3E}">
        <p14:creationId xmlns:p14="http://schemas.microsoft.com/office/powerpoint/2010/main" val="381659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481" y="311337"/>
            <a:ext cx="7772400" cy="1508760"/>
          </a:xfrm>
        </p:spPr>
        <p:txBody>
          <a:bodyPr>
            <a:normAutofit/>
          </a:bodyPr>
          <a:lstStyle/>
          <a:p>
            <a:r>
              <a:rPr lang="en-GB" sz="5400" b="1" dirty="0"/>
              <a:t>The smart acronym</a:t>
            </a:r>
          </a:p>
        </p:txBody>
      </p:sp>
      <p:sp>
        <p:nvSpPr>
          <p:cNvPr id="3" name="Content Placeholder 2"/>
          <p:cNvSpPr>
            <a:spLocks noGrp="1"/>
          </p:cNvSpPr>
          <p:nvPr>
            <p:ph idx="1"/>
          </p:nvPr>
        </p:nvSpPr>
        <p:spPr>
          <a:xfrm>
            <a:off x="150865" y="2056947"/>
            <a:ext cx="7772400" cy="4651670"/>
          </a:xfrm>
        </p:spPr>
        <p:txBody>
          <a:bodyPr>
            <a:normAutofit/>
          </a:bodyPr>
          <a:lstStyle/>
          <a:p>
            <a:pPr lvl="0"/>
            <a:r>
              <a:rPr lang="en-GB" sz="1800" b="1" dirty="0"/>
              <a:t>SAFE</a:t>
            </a:r>
            <a:r>
              <a:rPr lang="en-GB" sz="1800" dirty="0"/>
              <a:t> - Always keep your name, address, mobile phone number and passwords private, it’s like giving out the keys to your house</a:t>
            </a:r>
          </a:p>
          <a:p>
            <a:pPr lvl="0"/>
            <a:r>
              <a:rPr lang="en-GB" sz="1800" b="1" dirty="0"/>
              <a:t>MEETING</a:t>
            </a:r>
            <a:r>
              <a:rPr lang="en-GB" sz="1800" dirty="0"/>
              <a:t> – Meeting someone you have contacted online can be dangerous. Only do so with your parents’ permission and then only when they can be present.</a:t>
            </a:r>
          </a:p>
          <a:p>
            <a:pPr lvl="0"/>
            <a:r>
              <a:rPr lang="en-GB" sz="1800" b="1" dirty="0"/>
              <a:t>ACCEPTING</a:t>
            </a:r>
            <a:r>
              <a:rPr lang="en-GB" sz="1800" dirty="0"/>
              <a:t> – Accepting E-mails or opening files from people you do not know or trust can get you into trouble – they may contain viruses or nasty messages.</a:t>
            </a:r>
          </a:p>
          <a:p>
            <a:pPr lvl="0"/>
            <a:r>
              <a:rPr lang="en-GB" sz="1800" b="1" dirty="0"/>
              <a:t>REMEMBER</a:t>
            </a:r>
            <a:r>
              <a:rPr lang="en-GB" sz="1800" dirty="0"/>
              <a:t> – Remember someone online may be lying and not be who they say they are. Stick to public severs online such as public Discord or Telegram servers and if you feel uncomfortable at any point just leave.</a:t>
            </a:r>
          </a:p>
          <a:p>
            <a:pPr lvl="0"/>
            <a:r>
              <a:rPr lang="en-GB" sz="1800" b="1" dirty="0"/>
              <a:t>TELL </a:t>
            </a:r>
            <a:r>
              <a:rPr lang="en-GB" sz="1800" dirty="0"/>
              <a:t>– Tell your parent or carer if someone or something makes you feel uncomfortable or worried. </a:t>
            </a:r>
            <a:endParaRPr lang="en-GB" dirty="0"/>
          </a:p>
          <a:p>
            <a:pPr marL="0" lvl="0" indent="0">
              <a:buNone/>
            </a:pPr>
            <a:r>
              <a:rPr lang="en-GB" sz="1800" dirty="0"/>
              <a:t>This acronym is designed to help young people keep safe when in an online environment </a:t>
            </a:r>
          </a:p>
          <a:p>
            <a:pPr marL="0" lvl="0" indent="0">
              <a:buNone/>
            </a:pPr>
            <a:endParaRPr lang="en-GB" dirty="0"/>
          </a:p>
          <a:p>
            <a:endParaRPr lang="en-GB" dirty="0"/>
          </a:p>
        </p:txBody>
      </p:sp>
    </p:spTree>
    <p:extLst>
      <p:ext uri="{BB962C8B-B14F-4D97-AF65-F5344CB8AC3E}">
        <p14:creationId xmlns:p14="http://schemas.microsoft.com/office/powerpoint/2010/main" val="3566695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E5079-B185-4DE0-AF2C-AE4B7709FBC3}"/>
              </a:ext>
            </a:extLst>
          </p:cNvPr>
          <p:cNvSpPr>
            <a:spLocks noGrp="1"/>
          </p:cNvSpPr>
          <p:nvPr>
            <p:ph type="title"/>
          </p:nvPr>
        </p:nvSpPr>
        <p:spPr>
          <a:xfrm>
            <a:off x="194771" y="1990525"/>
            <a:ext cx="8686679" cy="1449792"/>
          </a:xfrm>
        </p:spPr>
        <p:txBody>
          <a:bodyPr anchor="ctr">
            <a:normAutofit fontScale="90000"/>
          </a:bodyPr>
          <a:lstStyle/>
          <a:p>
            <a:r>
              <a:rPr lang="en-US" dirty="0">
                <a:latin typeface="Franklin Gothic Book" panose="020B0503020102020204" pitchFamily="34" charset="0"/>
                <a:cs typeface="Segoe UI" panose="020B0502040204020203" pitchFamily="34" charset="0"/>
              </a:rPr>
              <a:t>The first key point from south wales police for staying safe online is strong passwords </a:t>
            </a:r>
          </a:p>
        </p:txBody>
      </p:sp>
      <p:sp>
        <p:nvSpPr>
          <p:cNvPr id="3" name="Content Placeholder 2">
            <a:extLst>
              <a:ext uri="{FF2B5EF4-FFF2-40B4-BE49-F238E27FC236}">
                <a16:creationId xmlns:a16="http://schemas.microsoft.com/office/drawing/2014/main" id="{89B4E0E8-07C8-4A23-99E2-20D6DFD6FA7A}"/>
              </a:ext>
            </a:extLst>
          </p:cNvPr>
          <p:cNvSpPr>
            <a:spLocks noGrp="1"/>
          </p:cNvSpPr>
          <p:nvPr>
            <p:ph idx="1"/>
          </p:nvPr>
        </p:nvSpPr>
        <p:spPr>
          <a:xfrm>
            <a:off x="262463" y="3623998"/>
            <a:ext cx="6835454" cy="2912604"/>
          </a:xfrm>
        </p:spPr>
        <p:txBody>
          <a:bodyPr vert="horz" lIns="68580" tIns="34290" rIns="68580" bIns="34290" rtlCol="0" anchor="t">
            <a:normAutofit/>
          </a:bodyPr>
          <a:lstStyle/>
          <a:p>
            <a:r>
              <a:rPr lang="en-US" sz="1500" dirty="0">
                <a:latin typeface="Segoe UI" panose="020B0502040204020203" pitchFamily="34" charset="0"/>
                <a:cs typeface="Segoe UI" panose="020B0502040204020203" pitchFamily="34" charset="0"/>
              </a:rPr>
              <a:t>The National Cyber Security Centre (NCSC) recommends that your password be a combination of 3 random words with a minimum of 14 characters</a:t>
            </a:r>
          </a:p>
          <a:p>
            <a:r>
              <a:rPr lang="en-US" sz="1500" dirty="0">
                <a:latin typeface="Segoe UI" panose="020B0502040204020203" pitchFamily="34" charset="0"/>
                <a:cs typeface="Segoe UI" panose="020B0502040204020203" pitchFamily="34" charset="0"/>
              </a:rPr>
              <a:t>The longer the password the more secure it is</a:t>
            </a:r>
          </a:p>
          <a:p>
            <a:r>
              <a:rPr lang="en-US" sz="1500" dirty="0">
                <a:latin typeface="Segoe UI" panose="020B0502040204020203" pitchFamily="34" charset="0"/>
                <a:cs typeface="Segoe UI" panose="020B0502040204020203" pitchFamily="34" charset="0"/>
              </a:rPr>
              <a:t>Add more complexity by adding some numbers and special characters</a:t>
            </a:r>
          </a:p>
          <a:p>
            <a:r>
              <a:rPr lang="en-US" sz="1500" dirty="0">
                <a:latin typeface="Segoe UI" panose="020B0502040204020203" pitchFamily="34" charset="0"/>
                <a:cs typeface="Segoe UI" panose="020B0502040204020203" pitchFamily="34" charset="0"/>
              </a:rPr>
              <a:t>If possible use a password manager to remember all your passwords for you</a:t>
            </a:r>
          </a:p>
          <a:p>
            <a:r>
              <a:rPr lang="en-US" sz="1500" dirty="0">
                <a:latin typeface="Segoe UI" panose="020B0502040204020203" pitchFamily="34" charset="0"/>
                <a:cs typeface="Segoe UI" panose="020B0502040204020203" pitchFamily="34" charset="0"/>
              </a:rPr>
              <a:t>On your own device, the NCSC recommends you save your passwords to the browser</a:t>
            </a:r>
          </a:p>
          <a:p>
            <a:endParaRPr lang="en-US" sz="1500" dirty="0">
              <a:latin typeface="Segoe UI" panose="020B0502040204020203" pitchFamily="34" charset="0"/>
              <a:cs typeface="Segoe UI" panose="020B0502040204020203" pitchFamily="34" charset="0"/>
            </a:endParaRPr>
          </a:p>
        </p:txBody>
      </p:sp>
      <p:pic>
        <p:nvPicPr>
          <p:cNvPr id="4" name="Content Placeholder 4">
            <a:extLst>
              <a:ext uri="{FF2B5EF4-FFF2-40B4-BE49-F238E27FC236}">
                <a16:creationId xmlns:a16="http://schemas.microsoft.com/office/drawing/2014/main" id="{53025FED-9BCD-4BE9-B74C-707E5FD74028}"/>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217740" y="2944369"/>
            <a:ext cx="1766354" cy="1177569"/>
          </a:xfrm>
          <a:prstGeom prst="rect">
            <a:avLst/>
          </a:prstGeom>
        </p:spPr>
      </p:pic>
      <p:sp>
        <p:nvSpPr>
          <p:cNvPr id="6" name="Rectangle 5"/>
          <p:cNvSpPr/>
          <p:nvPr/>
        </p:nvSpPr>
        <p:spPr>
          <a:xfrm>
            <a:off x="194771" y="550059"/>
            <a:ext cx="7198189" cy="923330"/>
          </a:xfrm>
          <a:prstGeom prst="rect">
            <a:avLst/>
          </a:prstGeom>
          <a:noFill/>
        </p:spPr>
        <p:txBody>
          <a:bodyPr wrap="none" lIns="91440" tIns="45720" rIns="91440" bIns="45720">
            <a:spAutoFit/>
          </a:bodyPr>
          <a:lstStyle/>
          <a:p>
            <a:pPr algn="ctr"/>
            <a:r>
              <a:rPr lang="en-US" sz="5400" b="1" spc="50" dirty="0">
                <a:ln w="0"/>
                <a:solidFill>
                  <a:schemeClr val="bg2"/>
                </a:solidFill>
                <a:effectLst>
                  <a:innerShdw blurRad="63500" dist="50800" dir="13500000">
                    <a:srgbClr val="000000">
                      <a:alpha val="50000"/>
                    </a:srgbClr>
                  </a:innerShdw>
                </a:effectLst>
              </a:rPr>
              <a:t>STRONG PASSWORDS</a:t>
            </a:r>
            <a:endParaRPr lang="en-US" sz="5400"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882630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3" name="TextBox 2">
            <a:extLst>
              <a:ext uri="{FF2B5EF4-FFF2-40B4-BE49-F238E27FC236}">
                <a16:creationId xmlns:a16="http://schemas.microsoft.com/office/drawing/2014/main" id="{4F08F965-B293-47B3-B684-4631A57C9685}"/>
              </a:ext>
            </a:extLst>
          </p:cNvPr>
          <p:cNvSpPr txBox="1"/>
          <p:nvPr/>
        </p:nvSpPr>
        <p:spPr>
          <a:xfrm>
            <a:off x="509406" y="2235088"/>
            <a:ext cx="4524321" cy="4770537"/>
          </a:xfrm>
          <a:prstGeom prst="rect">
            <a:avLst/>
          </a:prstGeom>
          <a:noFill/>
        </p:spPr>
        <p:txBody>
          <a:bodyPr wrap="square" rtlCol="0">
            <a:spAutoFit/>
          </a:bodyPr>
          <a:lstStyle/>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Multi-factor authentication (also known as two-factor authentication) sounds like a scary concept. But it’s really not</a:t>
            </a:r>
          </a:p>
          <a:p>
            <a:endParaRPr lang="en-US" sz="1600" i="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You would have most probably seen it when trying to sign into online banking. They ask you for a username and password, but also ask you for security code either generated by another device or sent as a text to your phone.</a:t>
            </a:r>
          </a:p>
          <a:p>
            <a:endParaRPr lang="en-US" sz="1600" i="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Even looking before technology. When proving your identity to create a new bank account, you would have to provide a previous bank statement and a drivers license as proof of address. This is another form of two-factor authentication. You are providing two different things to prove you are who you say you are</a:t>
            </a:r>
          </a:p>
          <a:p>
            <a:endParaRPr lang="en-US" sz="1600" i="1" dirty="0">
              <a:latin typeface="Segoe UI" panose="020B0502040204020203" pitchFamily="34" charset="0"/>
              <a:cs typeface="Segoe UI" panose="020B0502040204020203" pitchFamily="34" charset="0"/>
            </a:endParaRPr>
          </a:p>
        </p:txBody>
      </p:sp>
      <p:sp>
        <p:nvSpPr>
          <p:cNvPr id="9" name="Rectangle 8"/>
          <p:cNvSpPr/>
          <p:nvPr/>
        </p:nvSpPr>
        <p:spPr>
          <a:xfrm>
            <a:off x="-1" y="622487"/>
            <a:ext cx="9017252" cy="769441"/>
          </a:xfrm>
          <a:prstGeom prst="rect">
            <a:avLst/>
          </a:prstGeom>
          <a:noFill/>
        </p:spPr>
        <p:txBody>
          <a:bodyPr wrap="square" lIns="91440" tIns="45720" rIns="91440" bIns="45720">
            <a:spAutoFit/>
          </a:bodyPr>
          <a:lstStyle/>
          <a:p>
            <a:r>
              <a:rPr lang="en-US" sz="4400" b="1" cap="none" spc="50" dirty="0">
                <a:ln w="0"/>
                <a:solidFill>
                  <a:schemeClr val="bg2"/>
                </a:solidFill>
                <a:effectLst>
                  <a:innerShdw blurRad="63500" dist="50800" dir="13500000">
                    <a:srgbClr val="000000">
                      <a:alpha val="50000"/>
                    </a:srgbClr>
                  </a:innerShdw>
                </a:effectLst>
              </a:rPr>
              <a:t>MULTI-FACTOR AUTHENTICATION</a:t>
            </a:r>
          </a:p>
        </p:txBody>
      </p:sp>
      <p:pic>
        <p:nvPicPr>
          <p:cNvPr id="2" name="Picture 1" descr="5 Ways to Secure Internet from Google Experts ~ All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7500" y="3213980"/>
            <a:ext cx="3581110" cy="1873196"/>
          </a:xfrm>
          <a:prstGeom prst="rect">
            <a:avLst/>
          </a:prstGeom>
        </p:spPr>
      </p:pic>
    </p:spTree>
    <p:extLst>
      <p:ext uri="{BB962C8B-B14F-4D97-AF65-F5344CB8AC3E}">
        <p14:creationId xmlns:p14="http://schemas.microsoft.com/office/powerpoint/2010/main" val="672378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4CEF4-01D3-4AF7-9E84-F43030ACA972}"/>
              </a:ext>
            </a:extLst>
          </p:cNvPr>
          <p:cNvSpPr>
            <a:spLocks noGrp="1"/>
          </p:cNvSpPr>
          <p:nvPr>
            <p:ph type="title"/>
          </p:nvPr>
        </p:nvSpPr>
        <p:spPr>
          <a:xfrm>
            <a:off x="144768" y="2252106"/>
            <a:ext cx="6056856" cy="1102474"/>
          </a:xfrm>
        </p:spPr>
        <p:txBody>
          <a:bodyPr anchor="ctr">
            <a:normAutofit fontScale="90000"/>
          </a:bodyPr>
          <a:lstStyle/>
          <a:p>
            <a:r>
              <a:rPr lang="en-US" dirty="0">
                <a:latin typeface="Franklin Gothic Book" panose="020B0503020102020204" pitchFamily="34" charset="0"/>
                <a:cs typeface="Segoe UI" panose="020B0502040204020203" pitchFamily="34" charset="0"/>
              </a:rPr>
              <a:t>Why do we backup our data?</a:t>
            </a:r>
          </a:p>
        </p:txBody>
      </p:sp>
      <p:sp>
        <p:nvSpPr>
          <p:cNvPr id="3" name="Content Placeholder 2">
            <a:extLst>
              <a:ext uri="{FF2B5EF4-FFF2-40B4-BE49-F238E27FC236}">
                <a16:creationId xmlns:a16="http://schemas.microsoft.com/office/drawing/2014/main" id="{31EFD88C-EC41-4850-9D1D-676D6AEE0358}"/>
              </a:ext>
            </a:extLst>
          </p:cNvPr>
          <p:cNvSpPr>
            <a:spLocks noGrp="1"/>
          </p:cNvSpPr>
          <p:nvPr>
            <p:ph idx="1"/>
          </p:nvPr>
        </p:nvSpPr>
        <p:spPr>
          <a:xfrm>
            <a:off x="144768" y="3354580"/>
            <a:ext cx="4055177" cy="2837990"/>
          </a:xfrm>
        </p:spPr>
        <p:txBody>
          <a:bodyPr vert="horz" lIns="68580" tIns="34290" rIns="68580" bIns="34290" rtlCol="0" anchor="t">
            <a:normAutofit/>
          </a:bodyPr>
          <a:lstStyle/>
          <a:p>
            <a:r>
              <a:rPr lang="en-US" sz="1500" dirty="0">
                <a:latin typeface="Segoe UI" panose="020B0502040204020203" pitchFamily="34" charset="0"/>
                <a:cs typeface="Segoe UI" panose="020B0502040204020203" pitchFamily="34" charset="0"/>
              </a:rPr>
              <a:t>Backing up your data can give you some peace of mind knowing you have a copy of your data</a:t>
            </a:r>
          </a:p>
          <a:p>
            <a:r>
              <a:rPr lang="en-US" sz="1500" dirty="0">
                <a:latin typeface="Segoe UI" panose="020B0502040204020203" pitchFamily="34" charset="0"/>
                <a:cs typeface="Segoe UI" panose="020B0502040204020203" pitchFamily="34" charset="0"/>
              </a:rPr>
              <a:t>There are multiple ways of backing up your data</a:t>
            </a:r>
          </a:p>
          <a:p>
            <a:pPr lvl="1"/>
            <a:r>
              <a:rPr lang="en-US" sz="1300" dirty="0">
                <a:latin typeface="Segoe UI" panose="020B0502040204020203" pitchFamily="34" charset="0"/>
                <a:cs typeface="Segoe UI" panose="020B0502040204020203" pitchFamily="34" charset="0"/>
              </a:rPr>
              <a:t>Cloud storage – This allows you to keep a backup of your data over the internet that can be accessed at any time.</a:t>
            </a:r>
          </a:p>
          <a:p>
            <a:pPr lvl="1"/>
            <a:r>
              <a:rPr lang="en-US" sz="1300" dirty="0">
                <a:latin typeface="Segoe UI" panose="020B0502040204020203" pitchFamily="34" charset="0"/>
                <a:cs typeface="Segoe UI" panose="020B0502040204020203" pitchFamily="34" charset="0"/>
              </a:rPr>
              <a:t>External Storage Device – This covers all external hardware such as USBs, external hard drives and CDs. But you are able to remove this and store it in a separate location.</a:t>
            </a:r>
          </a:p>
        </p:txBody>
      </p:sp>
      <p:pic>
        <p:nvPicPr>
          <p:cNvPr id="4" name="Graphic 3">
            <a:extLst>
              <a:ext uri="{FF2B5EF4-FFF2-40B4-BE49-F238E27FC236}">
                <a16:creationId xmlns:a16="http://schemas.microsoft.com/office/drawing/2014/main" id="{3DE94ADA-0031-43D4-A79A-B89B9599308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524440" y="2117543"/>
            <a:ext cx="2198915" cy="1237037"/>
          </a:xfrm>
          <a:prstGeom prst="rect">
            <a:avLst/>
          </a:prstGeom>
        </p:spPr>
      </p:pic>
      <p:sp>
        <p:nvSpPr>
          <p:cNvPr id="6" name="Rectangle 5"/>
          <p:cNvSpPr/>
          <p:nvPr/>
        </p:nvSpPr>
        <p:spPr>
          <a:xfrm>
            <a:off x="0" y="559113"/>
            <a:ext cx="7984623" cy="923330"/>
          </a:xfrm>
          <a:prstGeom prst="rect">
            <a:avLst/>
          </a:prstGeom>
          <a:noFill/>
        </p:spPr>
        <p:txBody>
          <a:bodyPr wrap="none" lIns="91440" tIns="45720" rIns="91440" bIns="45720">
            <a:spAutoFit/>
          </a:bodyPr>
          <a:lstStyle/>
          <a:p>
            <a:pPr algn="ctr"/>
            <a:r>
              <a:rPr lang="en-US" sz="5400" b="1" spc="50" dirty="0">
                <a:ln w="0"/>
                <a:solidFill>
                  <a:schemeClr val="bg2"/>
                </a:solidFill>
                <a:effectLst>
                  <a:innerShdw blurRad="63500" dist="50800" dir="13500000">
                    <a:srgbClr val="000000">
                      <a:alpha val="50000"/>
                    </a:srgbClr>
                  </a:innerShdw>
                </a:effectLst>
              </a:rPr>
              <a:t>BACKING UP YOUR DATA</a:t>
            </a:r>
            <a:endParaRPr lang="en-US" sz="5400" b="1" cap="none" spc="50" dirty="0">
              <a:ln w="0"/>
              <a:solidFill>
                <a:schemeClr val="bg2"/>
              </a:solidFill>
              <a:effectLst>
                <a:innerShdw blurRad="63500" dist="50800" dir="13500000">
                  <a:srgbClr val="000000">
                    <a:alpha val="50000"/>
                  </a:srgbClr>
                </a:innerShdw>
              </a:effectLst>
            </a:endParaRPr>
          </a:p>
        </p:txBody>
      </p:sp>
      <p:pic>
        <p:nvPicPr>
          <p:cNvPr id="7" name="Content Placeholder 1" descr="How to find the best cloud-based storage provider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02694" y="3449369"/>
            <a:ext cx="2918936" cy="1620009"/>
          </a:xfrm>
          <a:prstGeom prst="rect">
            <a:avLst/>
          </a:prstGeom>
        </p:spPr>
      </p:pic>
      <p:pic>
        <p:nvPicPr>
          <p:cNvPr id="9" name="Picture 8" descr="Can I Convert an External USB Hard Drive into an Internal ..."/>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440896" y="5321506"/>
            <a:ext cx="2482714" cy="1303425"/>
          </a:xfrm>
          <a:prstGeom prst="rect">
            <a:avLst/>
          </a:prstGeom>
        </p:spPr>
      </p:pic>
    </p:spTree>
    <p:extLst>
      <p:ext uri="{BB962C8B-B14F-4D97-AF65-F5344CB8AC3E}">
        <p14:creationId xmlns:p14="http://schemas.microsoft.com/office/powerpoint/2010/main" val="397072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48CF1-C72A-4313-8FC7-BF6DD4642AFE}"/>
              </a:ext>
            </a:extLst>
          </p:cNvPr>
          <p:cNvSpPr>
            <a:spLocks noGrp="1"/>
          </p:cNvSpPr>
          <p:nvPr>
            <p:ph type="title"/>
          </p:nvPr>
        </p:nvSpPr>
        <p:spPr>
          <a:xfrm>
            <a:off x="141322" y="2167638"/>
            <a:ext cx="4055177" cy="1102474"/>
          </a:xfrm>
        </p:spPr>
        <p:txBody>
          <a:bodyPr anchor="ctr">
            <a:normAutofit fontScale="90000"/>
          </a:bodyPr>
          <a:lstStyle/>
          <a:p>
            <a:r>
              <a:rPr lang="en-US" dirty="0">
                <a:latin typeface="Franklin Gothic Book" panose="020B0503020102020204" pitchFamily="34" charset="0"/>
                <a:cs typeface="Segoe UI" panose="020B0502040204020203" pitchFamily="34" charset="0"/>
              </a:rPr>
              <a:t>WHAT IS ANTI-VIRUS SOFTWARE?</a:t>
            </a:r>
          </a:p>
        </p:txBody>
      </p:sp>
      <p:sp>
        <p:nvSpPr>
          <p:cNvPr id="6" name="Content Placeholder 5">
            <a:extLst>
              <a:ext uri="{FF2B5EF4-FFF2-40B4-BE49-F238E27FC236}">
                <a16:creationId xmlns:a16="http://schemas.microsoft.com/office/drawing/2014/main" id="{C856D755-2374-40B4-B692-603C5E927388}"/>
              </a:ext>
            </a:extLst>
          </p:cNvPr>
          <p:cNvSpPr>
            <a:spLocks noGrp="1"/>
          </p:cNvSpPr>
          <p:nvPr>
            <p:ph idx="1"/>
          </p:nvPr>
        </p:nvSpPr>
        <p:spPr>
          <a:xfrm>
            <a:off x="141322" y="3270112"/>
            <a:ext cx="3692770" cy="3438506"/>
          </a:xfrm>
        </p:spPr>
        <p:txBody>
          <a:bodyPr vert="horz" lIns="68580" tIns="34290" rIns="68580" bIns="34290" rtlCol="0" anchor="t">
            <a:normAutofit/>
          </a:bodyPr>
          <a:lstStyle/>
          <a:p>
            <a:r>
              <a:rPr lang="en-US" sz="1350" dirty="0">
                <a:latin typeface="Segoe UI" panose="020B0502040204020203" pitchFamily="34" charset="0"/>
                <a:cs typeface="Segoe UI" panose="020B0502040204020203" pitchFamily="34" charset="0"/>
              </a:rPr>
              <a:t>Anti-virus software is a piece of software we can get for different devices that help us identify and protect us from online threats</a:t>
            </a:r>
          </a:p>
          <a:p>
            <a:r>
              <a:rPr lang="en-US" sz="1350" dirty="0">
                <a:latin typeface="Segoe UI" panose="020B0502040204020203" pitchFamily="34" charset="0"/>
                <a:cs typeface="Segoe UI" panose="020B0502040204020203" pitchFamily="34" charset="0"/>
              </a:rPr>
              <a:t>Anti-virus software maintains a large database of known types of viruses.</a:t>
            </a:r>
          </a:p>
          <a:p>
            <a:r>
              <a:rPr lang="en-US" sz="1350" dirty="0">
                <a:latin typeface="Segoe UI" panose="020B0502040204020203" pitchFamily="34" charset="0"/>
                <a:cs typeface="Segoe UI" panose="020B0502040204020203" pitchFamily="34" charset="0"/>
              </a:rPr>
              <a:t>Should your device get one of these known viruses, the anti-virus software will isolate this bad file on your computer and remove it if necessary.</a:t>
            </a:r>
          </a:p>
          <a:p>
            <a:r>
              <a:rPr lang="en-US" sz="1350" dirty="0">
                <a:latin typeface="Segoe UI" panose="020B0502040204020203" pitchFamily="34" charset="0"/>
                <a:cs typeface="Segoe UI" panose="020B0502040204020203" pitchFamily="34" charset="0"/>
              </a:rPr>
              <a:t>Nowadays you can get anti-virus software for your phone as well as your computer. Our phones hold many important files that is important that we protect these devices as well</a:t>
            </a:r>
          </a:p>
          <a:p>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141322" y="559113"/>
            <a:ext cx="7701980" cy="923330"/>
          </a:xfrm>
          <a:prstGeom prst="rect">
            <a:avLst/>
          </a:prstGeom>
          <a:noFill/>
        </p:spPr>
        <p:txBody>
          <a:bodyPr wrap="none" lIns="91440" tIns="45720" rIns="91440" bIns="45720">
            <a:spAutoFit/>
          </a:bodyPr>
          <a:lstStyle/>
          <a:p>
            <a:pPr algn="ctr"/>
            <a:r>
              <a:rPr lang="en-US" sz="5400" b="1" spc="50" dirty="0">
                <a:ln w="0"/>
                <a:solidFill>
                  <a:schemeClr val="bg2"/>
                </a:solidFill>
                <a:effectLst>
                  <a:innerShdw blurRad="63500" dist="50800" dir="13500000">
                    <a:srgbClr val="000000">
                      <a:alpha val="50000"/>
                    </a:srgbClr>
                  </a:innerShdw>
                </a:effectLst>
              </a:rPr>
              <a:t>ANTI-VIRUS SOFTWARE</a:t>
            </a:r>
            <a:endParaRPr lang="en-US" sz="5400" b="1" cap="none" spc="50" dirty="0">
              <a:ln w="0"/>
              <a:solidFill>
                <a:schemeClr val="bg2"/>
              </a:solidFill>
              <a:effectLst>
                <a:innerShdw blurRad="63500" dist="50800" dir="13500000">
                  <a:srgbClr val="000000">
                    <a:alpha val="50000"/>
                  </a:srgbClr>
                </a:innerShdw>
              </a:effectLst>
            </a:endParaRPr>
          </a:p>
        </p:txBody>
      </p:sp>
      <p:pic>
        <p:nvPicPr>
          <p:cNvPr id="3" name="Picture 2" descr="Antivirus Technology Protection · Free image on Pixabay"/>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830432" y="4940759"/>
            <a:ext cx="2571184" cy="1558780"/>
          </a:xfrm>
          <a:prstGeom prst="rect">
            <a:avLst/>
          </a:prstGeom>
        </p:spPr>
      </p:pic>
      <p:sp>
        <p:nvSpPr>
          <p:cNvPr id="7" name="TextBox 6"/>
          <p:cNvSpPr txBox="1"/>
          <p:nvPr/>
        </p:nvSpPr>
        <p:spPr>
          <a:xfrm>
            <a:off x="4798337" y="3367889"/>
            <a:ext cx="3865829" cy="1200329"/>
          </a:xfrm>
          <a:prstGeom prst="rect">
            <a:avLst/>
          </a:prstGeom>
          <a:noFill/>
        </p:spPr>
        <p:txBody>
          <a:bodyPr wrap="square" rtlCol="0">
            <a:spAutoFit/>
          </a:bodyPr>
          <a:lstStyle/>
          <a:p>
            <a:pPr marL="285750" indent="-285750">
              <a:buFont typeface="Arial" panose="020B0604020202020204" pitchFamily="34" charset="0"/>
              <a:buChar char="•"/>
            </a:pPr>
            <a:r>
              <a:rPr lang="en-GB" dirty="0"/>
              <a:t>Remember, there are plenty of free offerings from good vendors and that a free anti-virus software is better than none at all.</a:t>
            </a:r>
          </a:p>
        </p:txBody>
      </p:sp>
    </p:spTree>
    <p:extLst>
      <p:ext uri="{BB962C8B-B14F-4D97-AF65-F5344CB8AC3E}">
        <p14:creationId xmlns:p14="http://schemas.microsoft.com/office/powerpoint/2010/main" val="3514892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3" name="TextBox 2">
            <a:extLst>
              <a:ext uri="{FF2B5EF4-FFF2-40B4-BE49-F238E27FC236}">
                <a16:creationId xmlns:a16="http://schemas.microsoft.com/office/drawing/2014/main" id="{4F08F965-B293-47B3-B684-4631A57C9685}"/>
              </a:ext>
            </a:extLst>
          </p:cNvPr>
          <p:cNvSpPr txBox="1"/>
          <p:nvPr/>
        </p:nvSpPr>
        <p:spPr>
          <a:xfrm>
            <a:off x="90536" y="2235088"/>
            <a:ext cx="4943192" cy="4524315"/>
          </a:xfrm>
          <a:prstGeom prst="rect">
            <a:avLst/>
          </a:prstGeom>
          <a:noFill/>
        </p:spPr>
        <p:txBody>
          <a:bodyPr wrap="square" rtlCol="0">
            <a:spAutoFit/>
          </a:bodyPr>
          <a:lstStyle/>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Unfortunately, no software is perfect. There will always be new bugs present within these pieces of software. Thankfully we have smart people to discover these bugs and report them</a:t>
            </a:r>
          </a:p>
          <a:p>
            <a:endParaRPr lang="en-US" sz="1600" i="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As a result, the companies who develop these pieces of software put out patches or software update to fix the security holes created by these bugs</a:t>
            </a:r>
          </a:p>
          <a:p>
            <a:endParaRPr lang="en-US" sz="1600" i="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This is why it is advised that you update all your software when a new update is readily available. These updates can usually be cosmetic or other user experience updates. But they are also always bundled with security updates to help keep you and your device safe</a:t>
            </a:r>
          </a:p>
          <a:p>
            <a:endParaRPr lang="en-US" sz="1600" i="1" dirty="0">
              <a:latin typeface="Segoe UI" panose="020B0502040204020203" pitchFamily="34" charset="0"/>
              <a:cs typeface="Segoe UI" panose="020B0502040204020203" pitchFamily="34" charset="0"/>
            </a:endParaRPr>
          </a:p>
          <a:p>
            <a:endParaRPr lang="en-US" sz="1600" i="1" dirty="0">
              <a:latin typeface="Segoe UI" panose="020B0502040204020203" pitchFamily="34" charset="0"/>
              <a:cs typeface="Segoe UI" panose="020B0502040204020203" pitchFamily="34" charset="0"/>
            </a:endParaRPr>
          </a:p>
        </p:txBody>
      </p:sp>
      <p:sp>
        <p:nvSpPr>
          <p:cNvPr id="9" name="Rectangle 8"/>
          <p:cNvSpPr/>
          <p:nvPr/>
        </p:nvSpPr>
        <p:spPr>
          <a:xfrm>
            <a:off x="-1" y="622487"/>
            <a:ext cx="9017252" cy="769441"/>
          </a:xfrm>
          <a:prstGeom prst="rect">
            <a:avLst/>
          </a:prstGeom>
          <a:noFill/>
        </p:spPr>
        <p:txBody>
          <a:bodyPr wrap="square" lIns="91440" tIns="45720" rIns="91440" bIns="45720">
            <a:spAutoFit/>
          </a:bodyPr>
          <a:lstStyle/>
          <a:p>
            <a:r>
              <a:rPr lang="en-US" sz="4400" b="1" spc="50" dirty="0">
                <a:ln w="0"/>
                <a:solidFill>
                  <a:schemeClr val="bg2"/>
                </a:solidFill>
                <a:effectLst>
                  <a:innerShdw blurRad="63500" dist="50800" dir="13500000">
                    <a:srgbClr val="000000">
                      <a:alpha val="50000"/>
                    </a:srgbClr>
                  </a:innerShdw>
                </a:effectLst>
              </a:rPr>
              <a:t>UPDATING YOUR SOFTWARE</a:t>
            </a:r>
            <a:endParaRPr lang="en-US" sz="4400" b="1" cap="none" spc="50" dirty="0">
              <a:ln w="0"/>
              <a:solidFill>
                <a:schemeClr val="bg2"/>
              </a:solidFill>
              <a:effectLst>
                <a:innerShdw blurRad="63500" dist="50800" dir="13500000">
                  <a:srgbClr val="000000">
                    <a:alpha val="50000"/>
                  </a:srgbClr>
                </a:innerShdw>
              </a:effectLst>
            </a:endParaRPr>
          </a:p>
        </p:txBody>
      </p:sp>
      <p:pic>
        <p:nvPicPr>
          <p:cNvPr id="6" name="Picture 4" descr="How to Update iOS Automatically on iPhone or iPad | OSXDaily">
            <a:extLst>
              <a:ext uri="{FF2B5EF4-FFF2-40B4-BE49-F238E27FC236}">
                <a16:creationId xmlns:a16="http://schemas.microsoft.com/office/drawing/2014/main" id="{5247D7E3-4FC4-448F-95DD-97F8219317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9190" y="2235088"/>
            <a:ext cx="3542737" cy="26775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309189" y="5097101"/>
            <a:ext cx="3542737" cy="923330"/>
          </a:xfrm>
          <a:prstGeom prst="rect">
            <a:avLst/>
          </a:prstGeom>
          <a:noFill/>
        </p:spPr>
        <p:txBody>
          <a:bodyPr wrap="square" rtlCol="0">
            <a:spAutoFit/>
          </a:bodyPr>
          <a:lstStyle/>
          <a:p>
            <a:r>
              <a:rPr lang="en-GB" dirty="0"/>
              <a:t>Remember to install updates as soon as you can to minimise your risk!</a:t>
            </a:r>
          </a:p>
        </p:txBody>
      </p:sp>
    </p:spTree>
    <p:extLst>
      <p:ext uri="{BB962C8B-B14F-4D97-AF65-F5344CB8AC3E}">
        <p14:creationId xmlns:p14="http://schemas.microsoft.com/office/powerpoint/2010/main" val="1920670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F933A4-33C5-4102-BBB0-9B15EFF2F292}"/>
              </a:ext>
            </a:extLst>
          </p:cNvPr>
          <p:cNvSpPr>
            <a:spLocks noGrp="1"/>
          </p:cNvSpPr>
          <p:nvPr>
            <p:ph idx="1"/>
          </p:nvPr>
        </p:nvSpPr>
        <p:spPr>
          <a:xfrm>
            <a:off x="108554" y="2681131"/>
            <a:ext cx="4055177" cy="2242649"/>
          </a:xfrm>
        </p:spPr>
        <p:txBody>
          <a:bodyPr vert="horz" lIns="68580" tIns="34290" rIns="68580" bIns="34290" rtlCol="0" anchor="t">
            <a:normAutofit/>
          </a:bodyPr>
          <a:lstStyle/>
          <a:p>
            <a:r>
              <a:rPr lang="en-US" sz="1500" dirty="0">
                <a:latin typeface="Segoe UI" panose="020B0502040204020203" pitchFamily="34" charset="0"/>
                <a:cs typeface="Segoe UI" panose="020B0502040204020203" pitchFamily="34" charset="0"/>
              </a:rPr>
              <a:t>There are numerous, fun, exciting and stimulating online activities available to test, challenge and develop cyber skills and cyber safety.</a:t>
            </a:r>
          </a:p>
          <a:p>
            <a:r>
              <a:rPr lang="en-US" sz="1500" dirty="0">
                <a:latin typeface="Segoe UI" panose="020B0502040204020203" pitchFamily="34" charset="0"/>
                <a:cs typeface="Segoe UI" panose="020B0502040204020203" pitchFamily="34" charset="0"/>
              </a:rPr>
              <a:t>The Cyber Choices website can give more information on cyber crime and preventing young people from committing it.</a:t>
            </a:r>
          </a:p>
          <a:p>
            <a:r>
              <a:rPr lang="en-US" sz="1500" dirty="0">
                <a:latin typeface="Segoe UI" panose="020B0502040204020203" pitchFamily="34" charset="0"/>
                <a:cs typeface="Segoe UI" panose="020B0502040204020203" pitchFamily="34" charset="0"/>
              </a:rPr>
              <a:t>www.cyberchoices.uk</a:t>
            </a:r>
          </a:p>
          <a:p>
            <a:endParaRPr lang="en-US" sz="1500" dirty="0">
              <a:latin typeface="Segoe UI" panose="020B0502040204020203" pitchFamily="34" charset="0"/>
              <a:cs typeface="Segoe UI" panose="020B0502040204020203" pitchFamily="34" charset="0"/>
            </a:endParaRPr>
          </a:p>
          <a:p>
            <a:endParaRPr lang="en-US" sz="1500" dirty="0">
              <a:latin typeface="Franklin Gothic Book" panose="020B0503020102020204" pitchFamily="34" charset="0"/>
            </a:endParaRPr>
          </a:p>
        </p:txBody>
      </p:sp>
      <p:sp>
        <p:nvSpPr>
          <p:cNvPr id="5" name="Rectangle 4"/>
          <p:cNvSpPr/>
          <p:nvPr/>
        </p:nvSpPr>
        <p:spPr>
          <a:xfrm>
            <a:off x="0" y="622487"/>
            <a:ext cx="8825557" cy="769441"/>
          </a:xfrm>
          <a:prstGeom prst="rect">
            <a:avLst/>
          </a:prstGeom>
          <a:noFill/>
        </p:spPr>
        <p:txBody>
          <a:bodyPr wrap="none" lIns="91440" tIns="45720" rIns="91440" bIns="45720">
            <a:spAutoFit/>
          </a:bodyPr>
          <a:lstStyle/>
          <a:p>
            <a:pPr algn="ctr"/>
            <a:r>
              <a:rPr lang="en-US" sz="4400" b="1" spc="50" dirty="0">
                <a:ln w="0"/>
                <a:solidFill>
                  <a:schemeClr val="bg2"/>
                </a:solidFill>
                <a:effectLst>
                  <a:innerShdw blurRad="63500" dist="50800" dir="13500000">
                    <a:srgbClr val="000000">
                      <a:alpha val="50000"/>
                    </a:srgbClr>
                  </a:innerShdw>
                </a:effectLst>
              </a:rPr>
              <a:t>RESOURCES FOR YOUNG PEOPLE</a:t>
            </a:r>
            <a:endParaRPr lang="en-US" sz="4400" b="1" cap="none" spc="50" dirty="0">
              <a:ln w="0"/>
              <a:solidFill>
                <a:schemeClr val="bg2"/>
              </a:solidFill>
              <a:effectLst>
                <a:innerShdw blurRad="63500" dist="50800" dir="13500000">
                  <a:srgbClr val="000000">
                    <a:alpha val="50000"/>
                  </a:srgbClr>
                </a:innerShdw>
              </a:effectLst>
            </a:endParaRPr>
          </a:p>
        </p:txBody>
      </p:sp>
      <p:sp>
        <p:nvSpPr>
          <p:cNvPr id="9" name="Content Placeholder 2">
            <a:extLst>
              <a:ext uri="{FF2B5EF4-FFF2-40B4-BE49-F238E27FC236}">
                <a16:creationId xmlns:a16="http://schemas.microsoft.com/office/drawing/2014/main" id="{3BF933A4-33C5-4102-BBB0-9B15EFF2F292}"/>
              </a:ext>
            </a:extLst>
          </p:cNvPr>
          <p:cNvSpPr txBox="1">
            <a:spLocks/>
          </p:cNvSpPr>
          <p:nvPr/>
        </p:nvSpPr>
        <p:spPr>
          <a:xfrm>
            <a:off x="4598298" y="2681131"/>
            <a:ext cx="4055177" cy="3140247"/>
          </a:xfrm>
          <a:prstGeom prst="rect">
            <a:avLst/>
          </a:prstGeom>
        </p:spPr>
        <p:txBody>
          <a:bodyPr vert="horz" lIns="68580" tIns="34290" rIns="68580" bIns="34290" rtlCol="0" anchor="t">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sz="1500" dirty="0">
                <a:latin typeface="Segoe UI" panose="020B0502040204020203" pitchFamily="34" charset="0"/>
                <a:cs typeface="Segoe UI" panose="020B0502040204020203" pitchFamily="34" charset="0"/>
              </a:rPr>
              <a:t>If a young person has an interest in coding or similar programming challenges, there are lots of online resources and clubs where they can progress their abilities.</a:t>
            </a:r>
          </a:p>
          <a:p>
            <a:r>
              <a:rPr lang="en-US" sz="1500" b="1" dirty="0">
                <a:latin typeface="Segoe UI" panose="020B0502040204020203" pitchFamily="34" charset="0"/>
                <a:cs typeface="Segoe UI" panose="020B0502040204020203" pitchFamily="34" charset="0"/>
              </a:rPr>
              <a:t>Codecademy</a:t>
            </a:r>
          </a:p>
          <a:p>
            <a:pPr lvl="1"/>
            <a:r>
              <a:rPr lang="en-US" sz="1300" dirty="0">
                <a:latin typeface="Segoe UI" panose="020B0502040204020203" pitchFamily="34" charset="0"/>
                <a:cs typeface="Segoe UI" panose="020B0502040204020203" pitchFamily="34" charset="0"/>
              </a:rPr>
              <a:t>Filled with online resources where young people can progress their knowledge</a:t>
            </a:r>
          </a:p>
          <a:p>
            <a:pPr lvl="1"/>
            <a:r>
              <a:rPr lang="en-US" sz="1300" dirty="0">
                <a:latin typeface="Segoe UI" panose="020B0502040204020203" pitchFamily="34" charset="0"/>
                <a:cs typeface="Segoe UI" panose="020B0502040204020203" pitchFamily="34" charset="0"/>
              </a:rPr>
              <a:t>www.codecademy.com</a:t>
            </a:r>
            <a:endParaRPr lang="en-US" sz="1500" b="1" dirty="0">
              <a:latin typeface="Segoe UI" panose="020B0502040204020203" pitchFamily="34" charset="0"/>
              <a:cs typeface="Segoe UI" panose="020B0502040204020203" pitchFamily="34" charset="0"/>
            </a:endParaRPr>
          </a:p>
          <a:p>
            <a:r>
              <a:rPr lang="en-US" sz="1500" b="1" dirty="0">
                <a:latin typeface="Segoe UI" panose="020B0502040204020203" pitchFamily="34" charset="0"/>
                <a:cs typeface="Segoe UI" panose="020B0502040204020203" pitchFamily="34" charset="0"/>
              </a:rPr>
              <a:t>CoderDojo</a:t>
            </a:r>
          </a:p>
          <a:p>
            <a:pPr lvl="1"/>
            <a:r>
              <a:rPr lang="en-US" sz="1300" dirty="0">
                <a:latin typeface="Segoe UI" panose="020B0502040204020203" pitchFamily="34" charset="0"/>
                <a:cs typeface="Segoe UI" panose="020B0502040204020203" pitchFamily="34" charset="0"/>
              </a:rPr>
              <a:t>Free, local coding clubs worldwide for young people</a:t>
            </a:r>
          </a:p>
          <a:p>
            <a:pPr lvl="1"/>
            <a:r>
              <a:rPr lang="en-US" sz="1300" dirty="0">
                <a:latin typeface="Segoe UI" panose="020B0502040204020203" pitchFamily="34" charset="0"/>
                <a:cs typeface="Segoe UI" panose="020B0502040204020203" pitchFamily="34" charset="0"/>
              </a:rPr>
              <a:t>www.coderdojo.com</a:t>
            </a:r>
          </a:p>
          <a:p>
            <a:pPr marL="228600" lvl="1" indent="0">
              <a:buNone/>
            </a:pPr>
            <a:endParaRPr lang="en-US" sz="1400" b="1" dirty="0">
              <a:latin typeface="Segoe UI" panose="020B0502040204020203" pitchFamily="34" charset="0"/>
              <a:cs typeface="Segoe UI" panose="020B0502040204020203" pitchFamily="34" charset="0"/>
            </a:endParaRPr>
          </a:p>
          <a:p>
            <a:pPr marL="228600" lvl="1" indent="0">
              <a:buNone/>
            </a:pPr>
            <a:endParaRPr lang="en-US" sz="1300" dirty="0">
              <a:latin typeface="Segoe UI" panose="020B0502040204020203" pitchFamily="34" charset="0"/>
              <a:cs typeface="Segoe UI" panose="020B0502040204020203" pitchFamily="34" charset="0"/>
            </a:endParaRPr>
          </a:p>
          <a:p>
            <a:pPr marL="228600" lvl="1" indent="0">
              <a:buNone/>
            </a:pPr>
            <a:endParaRPr lang="en-US" sz="1300" dirty="0">
              <a:latin typeface="Segoe UI" panose="020B0502040204020203" pitchFamily="34" charset="0"/>
              <a:cs typeface="Segoe UI" panose="020B0502040204020203" pitchFamily="34" charset="0"/>
            </a:endParaRPr>
          </a:p>
          <a:p>
            <a:endParaRPr lang="en-US" sz="1500" dirty="0">
              <a:latin typeface="Segoe UI" panose="020B0502040204020203" pitchFamily="34" charset="0"/>
              <a:cs typeface="Segoe UI" panose="020B0502040204020203" pitchFamily="34" charset="0"/>
            </a:endParaRPr>
          </a:p>
          <a:p>
            <a:endParaRPr lang="en-US" sz="1500" dirty="0">
              <a:latin typeface="Franklin Gothic Book" panose="020B0503020102020204" pitchFamily="34" charset="0"/>
            </a:endParaRPr>
          </a:p>
        </p:txBody>
      </p:sp>
    </p:spTree>
    <p:extLst>
      <p:ext uri="{BB962C8B-B14F-4D97-AF65-F5344CB8AC3E}">
        <p14:creationId xmlns:p14="http://schemas.microsoft.com/office/powerpoint/2010/main" val="2880909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F933A4-33C5-4102-BBB0-9B15EFF2F292}"/>
              </a:ext>
            </a:extLst>
          </p:cNvPr>
          <p:cNvSpPr>
            <a:spLocks noGrp="1"/>
          </p:cNvSpPr>
          <p:nvPr>
            <p:ph idx="1"/>
          </p:nvPr>
        </p:nvSpPr>
        <p:spPr>
          <a:xfrm>
            <a:off x="199091" y="2183191"/>
            <a:ext cx="3503778" cy="1972349"/>
          </a:xfrm>
        </p:spPr>
        <p:txBody>
          <a:bodyPr vert="horz" lIns="68580" tIns="34290" rIns="68580" bIns="34290" rtlCol="0" anchor="t">
            <a:normAutofit/>
          </a:bodyPr>
          <a:lstStyle/>
          <a:p>
            <a:r>
              <a:rPr lang="en-US" sz="1800" b="1" dirty="0">
                <a:latin typeface="Segoe UI" panose="020B0502040204020203" pitchFamily="34" charset="0"/>
                <a:cs typeface="Segoe UI" panose="020B0502040204020203" pitchFamily="34" charset="0"/>
              </a:rPr>
              <a:t>SKILLS CHALLENGE</a:t>
            </a:r>
          </a:p>
          <a:p>
            <a:r>
              <a:rPr lang="en-US" sz="1600" dirty="0">
                <a:latin typeface="Segoe UI" panose="020B0502040204020203" pitchFamily="34" charset="0"/>
                <a:cs typeface="Segoe UI" panose="020B0502040204020203" pitchFamily="34" charset="0"/>
              </a:rPr>
              <a:t>Cyber Security Challenge</a:t>
            </a:r>
          </a:p>
          <a:p>
            <a:pPr lvl="1"/>
            <a:r>
              <a:rPr lang="en-US" sz="1400" dirty="0">
                <a:latin typeface="Segoe UI" panose="020B0502040204020203" pitchFamily="34" charset="0"/>
                <a:cs typeface="Segoe UI" panose="020B0502040204020203" pitchFamily="34" charset="0"/>
              </a:rPr>
              <a:t>Competitions designed to test cyber skills, created by industry professionals looking for the next generation of cyber defenders</a:t>
            </a:r>
          </a:p>
          <a:p>
            <a:pPr lvl="1"/>
            <a:r>
              <a:rPr lang="en-US" sz="1400" dirty="0">
                <a:latin typeface="Segoe UI" panose="020B0502040204020203" pitchFamily="34" charset="0"/>
                <a:cs typeface="Segoe UI" panose="020B0502040204020203" pitchFamily="34" charset="0"/>
              </a:rPr>
              <a:t>www.cybersecuritychallenge.org.uk</a:t>
            </a:r>
          </a:p>
          <a:p>
            <a:endParaRPr lang="en-US" sz="1500" dirty="0">
              <a:latin typeface="Segoe UI" panose="020B0502040204020203" pitchFamily="34" charset="0"/>
              <a:cs typeface="Segoe UI" panose="020B0502040204020203" pitchFamily="34" charset="0"/>
            </a:endParaRPr>
          </a:p>
          <a:p>
            <a:endParaRPr lang="en-US" sz="1500" dirty="0">
              <a:latin typeface="Franklin Gothic Book" panose="020B0503020102020204" pitchFamily="34" charset="0"/>
            </a:endParaRPr>
          </a:p>
        </p:txBody>
      </p:sp>
      <p:sp>
        <p:nvSpPr>
          <p:cNvPr id="9" name="Content Placeholder 2">
            <a:extLst>
              <a:ext uri="{FF2B5EF4-FFF2-40B4-BE49-F238E27FC236}">
                <a16:creationId xmlns:a16="http://schemas.microsoft.com/office/drawing/2014/main" id="{3BF933A4-33C5-4102-BBB0-9B15EFF2F292}"/>
              </a:ext>
            </a:extLst>
          </p:cNvPr>
          <p:cNvSpPr txBox="1">
            <a:spLocks/>
          </p:cNvSpPr>
          <p:nvPr/>
        </p:nvSpPr>
        <p:spPr>
          <a:xfrm>
            <a:off x="4318503" y="2554383"/>
            <a:ext cx="4055177" cy="3556707"/>
          </a:xfrm>
          <a:prstGeom prst="rect">
            <a:avLst/>
          </a:prstGeom>
        </p:spPr>
        <p:txBody>
          <a:bodyPr vert="horz" lIns="68580" tIns="34290" rIns="68580" bIns="34290" rtlCol="0" anchor="t">
            <a:normAutofit fontScale="92500" lnSpcReduction="20000"/>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sz="1500" b="1" dirty="0">
                <a:latin typeface="Segoe UI" panose="020B0502040204020203" pitchFamily="34" charset="0"/>
                <a:cs typeface="Segoe UI" panose="020B0502040204020203" pitchFamily="34" charset="0"/>
              </a:rPr>
              <a:t>GOVERNMENT PROGRAMMES</a:t>
            </a:r>
          </a:p>
          <a:p>
            <a:r>
              <a:rPr lang="en-US" sz="1700" dirty="0">
                <a:latin typeface="Segoe UI" panose="020B0502040204020203" pitchFamily="34" charset="0"/>
                <a:cs typeface="Segoe UI" panose="020B0502040204020203" pitchFamily="34" charset="0"/>
              </a:rPr>
              <a:t>Initiatives run by the UK government to sharpen cyber skills and find the next generation of cyber talent</a:t>
            </a:r>
          </a:p>
          <a:p>
            <a:r>
              <a:rPr lang="en-US" sz="1700" dirty="0">
                <a:latin typeface="Segoe UI" panose="020B0502040204020203" pitchFamily="34" charset="0"/>
                <a:cs typeface="Segoe UI" panose="020B0502040204020203" pitchFamily="34" charset="0"/>
              </a:rPr>
              <a:t>CyberFirst</a:t>
            </a:r>
          </a:p>
          <a:p>
            <a:pPr lvl="1"/>
            <a:r>
              <a:rPr lang="en-US" sz="1500" dirty="0">
                <a:latin typeface="Segoe UI" panose="020B0502040204020203" pitchFamily="34" charset="0"/>
                <a:cs typeface="Segoe UI" panose="020B0502040204020203" pitchFamily="34" charset="0"/>
              </a:rPr>
              <a:t>Developing the UK’s next generation of cyber professionals through bursaries, course and competitions. For 11-17 year olds.</a:t>
            </a:r>
          </a:p>
          <a:p>
            <a:pPr lvl="1"/>
            <a:r>
              <a:rPr lang="en-US" sz="1500" dirty="0">
                <a:latin typeface="Segoe UI" panose="020B0502040204020203" pitchFamily="34" charset="0"/>
                <a:cs typeface="Segoe UI" panose="020B0502040204020203" pitchFamily="34" charset="0"/>
              </a:rPr>
              <a:t>www.ncsc.gov.uk/cyberfirst/overview/</a:t>
            </a:r>
          </a:p>
          <a:p>
            <a:r>
              <a:rPr lang="en-US" sz="1700" dirty="0">
                <a:latin typeface="Segoe UI" panose="020B0502040204020203" pitchFamily="34" charset="0"/>
                <a:cs typeface="Segoe UI" panose="020B0502040204020203" pitchFamily="34" charset="0"/>
              </a:rPr>
              <a:t>Cyber Discovery</a:t>
            </a:r>
          </a:p>
          <a:p>
            <a:pPr lvl="1"/>
            <a:r>
              <a:rPr lang="en-US" sz="1500" dirty="0">
                <a:latin typeface="Segoe UI" panose="020B0502040204020203" pitchFamily="34" charset="0"/>
                <a:cs typeface="Segoe UI" panose="020B0502040204020203" pitchFamily="34" charset="0"/>
              </a:rPr>
              <a:t>HM Government’s free, online, extracurricular program</a:t>
            </a:r>
            <a:r>
              <a:rPr lang="en-GB" sz="1500" dirty="0">
                <a:latin typeface="Segoe UI" panose="020B0502040204020203" pitchFamily="34" charset="0"/>
                <a:cs typeface="Segoe UI" panose="020B0502040204020203" pitchFamily="34" charset="0"/>
              </a:rPr>
              <a:t>me turning teenagers ages 13-18 across the country into cyber pros</a:t>
            </a:r>
          </a:p>
          <a:p>
            <a:pPr lvl="1"/>
            <a:r>
              <a:rPr lang="en-GB" sz="1500" dirty="0">
                <a:latin typeface="Segoe UI" panose="020B0502040204020203" pitchFamily="34" charset="0"/>
                <a:cs typeface="Segoe UI" panose="020B0502040204020203" pitchFamily="34" charset="0"/>
              </a:rPr>
              <a:t>www.joincyberdiscovery.com</a:t>
            </a:r>
            <a:endParaRPr lang="en-US" sz="1500" dirty="0">
              <a:latin typeface="Segoe UI" panose="020B0502040204020203" pitchFamily="34" charset="0"/>
              <a:cs typeface="Segoe UI" panose="020B0502040204020203" pitchFamily="34" charset="0"/>
            </a:endParaRPr>
          </a:p>
          <a:p>
            <a:pPr marL="228600" lvl="1" indent="0">
              <a:buNone/>
            </a:pPr>
            <a:endParaRPr lang="en-US" sz="1400" b="1" dirty="0">
              <a:latin typeface="Segoe UI" panose="020B0502040204020203" pitchFamily="34" charset="0"/>
              <a:cs typeface="Segoe UI" panose="020B0502040204020203" pitchFamily="34" charset="0"/>
            </a:endParaRPr>
          </a:p>
          <a:p>
            <a:pPr marL="228600" lvl="1" indent="0">
              <a:buNone/>
            </a:pPr>
            <a:endParaRPr lang="en-US" sz="1300" dirty="0">
              <a:latin typeface="Segoe UI" panose="020B0502040204020203" pitchFamily="34" charset="0"/>
              <a:cs typeface="Segoe UI" panose="020B0502040204020203" pitchFamily="34" charset="0"/>
            </a:endParaRPr>
          </a:p>
          <a:p>
            <a:pPr marL="228600" lvl="1" indent="0">
              <a:buNone/>
            </a:pPr>
            <a:endParaRPr lang="en-US" sz="1300" dirty="0">
              <a:latin typeface="Segoe UI" panose="020B0502040204020203" pitchFamily="34" charset="0"/>
              <a:cs typeface="Segoe UI" panose="020B0502040204020203" pitchFamily="34" charset="0"/>
            </a:endParaRPr>
          </a:p>
          <a:p>
            <a:endParaRPr lang="en-US" sz="1500" dirty="0">
              <a:latin typeface="Segoe UI" panose="020B0502040204020203" pitchFamily="34" charset="0"/>
              <a:cs typeface="Segoe UI" panose="020B0502040204020203" pitchFamily="34" charset="0"/>
            </a:endParaRPr>
          </a:p>
          <a:p>
            <a:endParaRPr lang="en-US" sz="1500" dirty="0">
              <a:latin typeface="Franklin Gothic Book" panose="020B0503020102020204" pitchFamily="34" charset="0"/>
            </a:endParaRPr>
          </a:p>
        </p:txBody>
      </p:sp>
      <p:sp>
        <p:nvSpPr>
          <p:cNvPr id="2" name="TextBox 1"/>
          <p:cNvSpPr txBox="1"/>
          <p:nvPr/>
        </p:nvSpPr>
        <p:spPr>
          <a:xfrm>
            <a:off x="280657" y="4074059"/>
            <a:ext cx="4037846" cy="2585323"/>
          </a:xfrm>
          <a:prstGeom prst="rect">
            <a:avLst/>
          </a:prstGeom>
          <a:noFill/>
        </p:spPr>
        <p:txBody>
          <a:bodyPr wrap="square" rtlCol="0">
            <a:spAutoFit/>
          </a:bodyPr>
          <a:lstStyle/>
          <a:p>
            <a:r>
              <a:rPr lang="en-GB" b="1" dirty="0">
                <a:latin typeface="Segoe UI" panose="020B0502040204020203" pitchFamily="34" charset="0"/>
                <a:cs typeface="Segoe UI" panose="020B0502040204020203" pitchFamily="34" charset="0"/>
              </a:rPr>
              <a:t>ONLINE TRAINING</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Hack The Box</a:t>
            </a:r>
          </a:p>
          <a:p>
            <a:pPr marL="742950" lvl="1" indent="-285750">
              <a:buFont typeface="Arial" panose="020B0604020202020204" pitchFamily="34" charset="0"/>
              <a:buChar char="•"/>
            </a:pPr>
            <a:r>
              <a:rPr lang="en-GB" sz="1200" dirty="0">
                <a:latin typeface="Segoe UI" panose="020B0502040204020203" pitchFamily="34" charset="0"/>
                <a:cs typeface="Segoe UI" panose="020B0502040204020203" pitchFamily="34" charset="0"/>
              </a:rPr>
              <a:t>A gamified and hands-on training platform that helps young people learn and advance their skills in penetration testing and cyber security.</a:t>
            </a:r>
          </a:p>
          <a:p>
            <a:pPr marL="742950" lvl="1" indent="-285750">
              <a:buFont typeface="Arial" panose="020B0604020202020204" pitchFamily="34" charset="0"/>
              <a:buChar char="•"/>
            </a:pPr>
            <a:r>
              <a:rPr lang="en-GB" sz="1200" dirty="0">
                <a:latin typeface="Segoe UI" panose="020B0502040204020203" pitchFamily="34" charset="0"/>
                <a:cs typeface="Segoe UI" panose="020B0502040204020203" pitchFamily="34" charset="0"/>
              </a:rPr>
              <a:t>www.hackthebox.eu</a:t>
            </a:r>
            <a:endParaRPr lang="en-GB" sz="1400"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Cybrary</a:t>
            </a:r>
          </a:p>
          <a:p>
            <a:pPr marL="742950" lvl="1"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Online IT and cyber security training platform. Self paced learning, ideal for a young person to grow their skillset.</a:t>
            </a:r>
          </a:p>
          <a:p>
            <a:pPr marL="742950" lvl="1"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www.cybrary.it</a:t>
            </a:r>
            <a:endParaRPr lang="en-GB" dirty="0"/>
          </a:p>
        </p:txBody>
      </p:sp>
      <p:sp>
        <p:nvSpPr>
          <p:cNvPr id="6" name="Rectangle 5"/>
          <p:cNvSpPr/>
          <p:nvPr/>
        </p:nvSpPr>
        <p:spPr>
          <a:xfrm>
            <a:off x="0" y="622487"/>
            <a:ext cx="8825557" cy="769441"/>
          </a:xfrm>
          <a:prstGeom prst="rect">
            <a:avLst/>
          </a:prstGeom>
          <a:noFill/>
        </p:spPr>
        <p:txBody>
          <a:bodyPr wrap="none" lIns="91440" tIns="45720" rIns="91440" bIns="45720">
            <a:spAutoFit/>
          </a:bodyPr>
          <a:lstStyle/>
          <a:p>
            <a:pPr algn="ctr"/>
            <a:r>
              <a:rPr lang="en-US" sz="4400" b="1" spc="50" dirty="0">
                <a:ln w="0"/>
                <a:solidFill>
                  <a:schemeClr val="bg2"/>
                </a:solidFill>
                <a:effectLst>
                  <a:innerShdw blurRad="63500" dist="50800" dir="13500000">
                    <a:srgbClr val="000000">
                      <a:alpha val="50000"/>
                    </a:srgbClr>
                  </a:innerShdw>
                </a:effectLst>
              </a:rPr>
              <a:t>RESOURCES FOR YOUNG PEOPLE</a:t>
            </a:r>
            <a:endParaRPr lang="en-US" sz="4400"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1078534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9" name="Rectangle 8"/>
          <p:cNvSpPr/>
          <p:nvPr/>
        </p:nvSpPr>
        <p:spPr>
          <a:xfrm>
            <a:off x="90536" y="758289"/>
            <a:ext cx="9017252" cy="646331"/>
          </a:xfrm>
          <a:prstGeom prst="rect">
            <a:avLst/>
          </a:prstGeom>
          <a:noFill/>
        </p:spPr>
        <p:txBody>
          <a:bodyPr wrap="square" lIns="91440" tIns="45720" rIns="91440" bIns="45720">
            <a:spAutoFit/>
          </a:bodyPr>
          <a:lstStyle/>
          <a:p>
            <a:r>
              <a:rPr lang="en-US" sz="3600" b="1" spc="50" dirty="0">
                <a:ln w="0"/>
                <a:solidFill>
                  <a:schemeClr val="bg2"/>
                </a:solidFill>
                <a:effectLst>
                  <a:innerShdw blurRad="63500" dist="50800" dir="13500000">
                    <a:srgbClr val="000000">
                      <a:alpha val="50000"/>
                    </a:srgbClr>
                  </a:innerShdw>
                </a:effectLst>
              </a:rPr>
              <a:t>RESOURCES FOR PARENTS/GUARDIANS</a:t>
            </a:r>
            <a:endParaRPr lang="en-US" sz="3600" b="1" cap="none" spc="50" dirty="0">
              <a:ln w="0"/>
              <a:solidFill>
                <a:schemeClr val="bg2"/>
              </a:solidFill>
              <a:effectLst>
                <a:innerShdw blurRad="63500" dist="50800" dir="13500000">
                  <a:srgbClr val="000000">
                    <a:alpha val="50000"/>
                  </a:srgbClr>
                </a:innerShdw>
              </a:effectLst>
            </a:endParaRPr>
          </a:p>
        </p:txBody>
      </p:sp>
      <p:sp>
        <p:nvSpPr>
          <p:cNvPr id="2" name="TextBox 1"/>
          <p:cNvSpPr txBox="1"/>
          <p:nvPr/>
        </p:nvSpPr>
        <p:spPr>
          <a:xfrm>
            <a:off x="208229" y="1991762"/>
            <a:ext cx="4237022" cy="4801314"/>
          </a:xfrm>
          <a:prstGeom prst="rect">
            <a:avLst/>
          </a:prstGeom>
          <a:noFill/>
        </p:spPr>
        <p:txBody>
          <a:bodyPr wrap="square" rtlCol="0">
            <a:spAutoFit/>
          </a:bodyPr>
          <a:lstStyle/>
          <a:p>
            <a:r>
              <a:rPr lang="en-GB" sz="1600" dirty="0">
                <a:latin typeface="Segoe UI" panose="020B0502040204020203" pitchFamily="34" charset="0"/>
                <a:cs typeface="Segoe UI" panose="020B0502040204020203" pitchFamily="34" charset="0"/>
              </a:rPr>
              <a:t>The online world is vast and it is impossible to know what is going on everywhere and what everyone is doing. But here are a few resources that can help you understand the digital world a little better.</a:t>
            </a:r>
          </a:p>
          <a:p>
            <a:endParaRPr lang="en-GB" dirty="0"/>
          </a:p>
          <a:p>
            <a:r>
              <a:rPr lang="en-GB" b="1" dirty="0">
                <a:latin typeface="Segoe UI" panose="020B0502040204020203" pitchFamily="34" charset="0"/>
                <a:cs typeface="Segoe UI" panose="020B0502040204020203" pitchFamily="34" charset="0"/>
              </a:rPr>
              <a:t>National Cyber Security Centre (NCSC)</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The NCSC launched in 2016 and is an offshoot from GCHQ. It brings in the best cyber experts to protect the UK cyber infrastructure. But also provides key information for individuals.</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www.ncsc.gov.uk</a:t>
            </a:r>
          </a:p>
          <a:p>
            <a:endParaRPr lang="en-GB" sz="1400" dirty="0">
              <a:latin typeface="Segoe UI" panose="020B0502040204020203" pitchFamily="34" charset="0"/>
              <a:cs typeface="Segoe UI" panose="020B0502040204020203" pitchFamily="34" charset="0"/>
            </a:endParaRPr>
          </a:p>
          <a:p>
            <a:r>
              <a:rPr lang="en-GB" b="1" dirty="0">
                <a:latin typeface="Segoe UI" panose="020B0502040204020203" pitchFamily="34" charset="0"/>
                <a:cs typeface="Segoe UI" panose="020B0502040204020203" pitchFamily="34" charset="0"/>
              </a:rPr>
              <a:t>CEOP</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The Child exploitation and Online Protection command is there in case you are worried about any young people online. You are able to report any concerns you have to them</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www.ceop.police.uk/safety-centre/</a:t>
            </a:r>
          </a:p>
        </p:txBody>
      </p:sp>
      <p:sp>
        <p:nvSpPr>
          <p:cNvPr id="7" name="TextBox 6"/>
          <p:cNvSpPr txBox="1"/>
          <p:nvPr/>
        </p:nvSpPr>
        <p:spPr>
          <a:xfrm>
            <a:off x="4599162" y="3014805"/>
            <a:ext cx="4427145" cy="3724096"/>
          </a:xfrm>
          <a:prstGeom prst="rect">
            <a:avLst/>
          </a:prstGeom>
          <a:noFill/>
        </p:spPr>
        <p:txBody>
          <a:bodyPr wrap="square" rtlCol="0">
            <a:spAutoFit/>
          </a:bodyPr>
          <a:lstStyle/>
          <a:p>
            <a:r>
              <a:rPr lang="en-GB" b="1" dirty="0">
                <a:latin typeface="Segoe UI" panose="020B0502040204020203" pitchFamily="34" charset="0"/>
                <a:cs typeface="Segoe UI" panose="020B0502040204020203" pitchFamily="34" charset="0"/>
              </a:rPr>
              <a:t>Action Fraud</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If you think you have been a victim of cyber crime or would like to report a cyber crime this can be reported to Action Fraud </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0300 123 2040</a:t>
            </a:r>
          </a:p>
          <a:p>
            <a:pPr marL="285750" indent="-285750">
              <a:buFont typeface="Arial" panose="020B0604020202020204" pitchFamily="34" charset="0"/>
              <a:buChar char="•"/>
            </a:pPr>
            <a:endParaRPr lang="en-GB" sz="1400" dirty="0">
              <a:latin typeface="Segoe UI" panose="020B0502040204020203" pitchFamily="34" charset="0"/>
              <a:cs typeface="Segoe UI" panose="020B0502040204020203" pitchFamily="34" charset="0"/>
            </a:endParaRPr>
          </a:p>
          <a:p>
            <a:r>
              <a:rPr lang="en-GB" b="1" dirty="0">
                <a:latin typeface="Segoe UI" panose="020B0502040204020203" pitchFamily="34" charset="0"/>
                <a:cs typeface="Segoe UI" panose="020B0502040204020203" pitchFamily="34" charset="0"/>
              </a:rPr>
              <a:t>ThinkUKnow</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A great online learning platform that parents/guardians can use with their young people to learn about internet safety.</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www.thinkuknow.co.uk</a:t>
            </a:r>
          </a:p>
          <a:p>
            <a:r>
              <a:rPr lang="en-GB" b="1" dirty="0">
                <a:latin typeface="Segoe UI" panose="020B0502040204020203" pitchFamily="34" charset="0"/>
                <a:cs typeface="Segoe UI" panose="020B0502040204020203" pitchFamily="34" charset="0"/>
              </a:rPr>
              <a:t>Internet Matters</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Another great resource for parents/guardians to get advice about keeping young people safe online</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www.internetmatters.org</a:t>
            </a:r>
          </a:p>
        </p:txBody>
      </p:sp>
    </p:spTree>
    <p:extLst>
      <p:ext uri="{BB962C8B-B14F-4D97-AF65-F5344CB8AC3E}">
        <p14:creationId xmlns:p14="http://schemas.microsoft.com/office/powerpoint/2010/main" val="30549779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9" name="Rectangle 8"/>
          <p:cNvSpPr/>
          <p:nvPr/>
        </p:nvSpPr>
        <p:spPr>
          <a:xfrm>
            <a:off x="90536" y="758289"/>
            <a:ext cx="9017252" cy="646331"/>
          </a:xfrm>
          <a:prstGeom prst="rect">
            <a:avLst/>
          </a:prstGeom>
          <a:noFill/>
        </p:spPr>
        <p:txBody>
          <a:bodyPr wrap="square" lIns="91440" tIns="45720" rIns="91440" bIns="45720">
            <a:spAutoFit/>
          </a:bodyPr>
          <a:lstStyle/>
          <a:p>
            <a:r>
              <a:rPr lang="en-US" sz="3600" b="1" spc="50" dirty="0">
                <a:ln w="0"/>
                <a:solidFill>
                  <a:schemeClr val="bg2"/>
                </a:solidFill>
                <a:effectLst>
                  <a:innerShdw blurRad="63500" dist="50800" dir="13500000">
                    <a:srgbClr val="000000">
                      <a:alpha val="50000"/>
                    </a:srgbClr>
                  </a:innerShdw>
                </a:effectLst>
              </a:rPr>
              <a:t>RESOURCES FOR PARENTS/GUARDIANS</a:t>
            </a:r>
            <a:endParaRPr lang="en-US" sz="3600" b="1" cap="none" spc="50" dirty="0">
              <a:ln w="0"/>
              <a:solidFill>
                <a:schemeClr val="bg2"/>
              </a:solidFill>
              <a:effectLst>
                <a:innerShdw blurRad="63500" dist="50800" dir="13500000">
                  <a:srgbClr val="000000">
                    <a:alpha val="50000"/>
                  </a:srgbClr>
                </a:innerShdw>
              </a:effectLst>
            </a:endParaRPr>
          </a:p>
        </p:txBody>
      </p:sp>
      <p:sp>
        <p:nvSpPr>
          <p:cNvPr id="6" name="TextBox 5"/>
          <p:cNvSpPr txBox="1"/>
          <p:nvPr/>
        </p:nvSpPr>
        <p:spPr>
          <a:xfrm>
            <a:off x="1407816" y="3123445"/>
            <a:ext cx="6382691" cy="2800767"/>
          </a:xfrm>
          <a:prstGeom prst="rect">
            <a:avLst/>
          </a:prstGeom>
          <a:noFill/>
        </p:spPr>
        <p:txBody>
          <a:bodyPr wrap="square" rtlCol="0">
            <a:spAutoFit/>
          </a:bodyPr>
          <a:lstStyle/>
          <a:p>
            <a:pPr marL="285750" indent="-285750">
              <a:buFont typeface="Arial" panose="020B0604020202020204" pitchFamily="34" charset="0"/>
              <a:buChar char="•"/>
            </a:pPr>
            <a:r>
              <a:rPr lang="en-GB" sz="1600" dirty="0"/>
              <a:t>This pack wants to help assist parents, guardians and carers who are supporting young people in their positive progression of their cyber learning and development. </a:t>
            </a:r>
          </a:p>
          <a:p>
            <a:endParaRPr lang="en-GB" sz="1600" dirty="0"/>
          </a:p>
          <a:p>
            <a:pPr marL="285750" indent="-285750">
              <a:buFont typeface="Arial" panose="020B0604020202020204" pitchFamily="34" charset="0"/>
              <a:buChar char="•"/>
            </a:pPr>
            <a:r>
              <a:rPr lang="en-GB" sz="1600" dirty="0"/>
              <a:t>With the right knowledge you can instil in your child an understanding of the law in relation to computing in the same way you do when it comes to stealing</a:t>
            </a:r>
            <a:r>
              <a:rPr lang="en-GB" sz="1100" dirty="0"/>
              <a:t> </a:t>
            </a:r>
            <a:r>
              <a:rPr lang="en-GB" sz="1600" dirty="0"/>
              <a:t>or criminal damage </a:t>
            </a:r>
          </a:p>
          <a:p>
            <a:endParaRPr lang="en-GB" sz="1600" dirty="0"/>
          </a:p>
          <a:p>
            <a:pPr marL="285750" indent="-285750">
              <a:buFont typeface="Arial" panose="020B0604020202020204" pitchFamily="34" charset="0"/>
              <a:buChar char="•"/>
            </a:pPr>
            <a:r>
              <a:rPr lang="en-GB" sz="1600" dirty="0"/>
              <a:t>The next pages will contain information on the Computer Misuse Act to help you understand what the laws are to help you ensure your child is on the right cyber path </a:t>
            </a:r>
          </a:p>
        </p:txBody>
      </p:sp>
      <p:sp>
        <p:nvSpPr>
          <p:cNvPr id="3" name="Rectangle 2"/>
          <p:cNvSpPr/>
          <p:nvPr/>
        </p:nvSpPr>
        <p:spPr>
          <a:xfrm>
            <a:off x="807611" y="2209168"/>
            <a:ext cx="7583102" cy="646331"/>
          </a:xfrm>
          <a:prstGeom prst="rect">
            <a:avLst/>
          </a:prstGeom>
          <a:noFill/>
        </p:spPr>
        <p:txBody>
          <a:bodyPr wrap="none" lIns="91440" tIns="45720" rIns="91440" bIns="45720">
            <a:spAutoFit/>
          </a:bodyPr>
          <a:lstStyle/>
          <a:p>
            <a:pPr algn="ctr"/>
            <a:r>
              <a:rPr lang="en-US" sz="3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Help your child make positive choices</a:t>
            </a:r>
            <a:endPar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4191804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35606" y="640594"/>
            <a:ext cx="8708218" cy="707886"/>
          </a:xfrm>
          <a:prstGeom prst="rect">
            <a:avLst/>
          </a:prstGeom>
          <a:noFill/>
        </p:spPr>
        <p:txBody>
          <a:bodyPr wrap="none" lIns="91440" tIns="45720" rIns="91440" bIns="45720">
            <a:spAutoFit/>
          </a:bodyPr>
          <a:lstStyle/>
          <a:p>
            <a:pPr algn="ctr"/>
            <a:r>
              <a:rPr lang="en-US" sz="4000" b="1"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rPr>
              <a:t>THE COMPUTER MISUSE ACT 1990</a:t>
            </a:r>
            <a:endParaRPr lang="en-US" sz="4000" b="1" cap="none"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endParaRPr>
          </a:p>
        </p:txBody>
      </p:sp>
      <p:sp>
        <p:nvSpPr>
          <p:cNvPr id="5" name="Rectangle 4"/>
          <p:cNvSpPr/>
          <p:nvPr/>
        </p:nvSpPr>
        <p:spPr>
          <a:xfrm>
            <a:off x="0" y="2221253"/>
            <a:ext cx="3838669" cy="58847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1</a:t>
            </a:r>
          </a:p>
        </p:txBody>
      </p:sp>
      <p:sp>
        <p:nvSpPr>
          <p:cNvPr id="8" name="Rectangle 7"/>
          <p:cNvSpPr/>
          <p:nvPr/>
        </p:nvSpPr>
        <p:spPr>
          <a:xfrm>
            <a:off x="0" y="3138535"/>
            <a:ext cx="3838669" cy="588475"/>
          </a:xfrm>
          <a:prstGeom prst="rect">
            <a:avLst/>
          </a:prstGeom>
          <a:solidFill>
            <a:schemeClr val="bg2">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2</a:t>
            </a:r>
          </a:p>
        </p:txBody>
      </p:sp>
      <p:sp>
        <p:nvSpPr>
          <p:cNvPr id="10" name="Rectangle 9"/>
          <p:cNvSpPr/>
          <p:nvPr/>
        </p:nvSpPr>
        <p:spPr>
          <a:xfrm>
            <a:off x="0" y="4074814"/>
            <a:ext cx="3838669" cy="588475"/>
          </a:xfrm>
          <a:prstGeom prst="rect">
            <a:avLst/>
          </a:prstGeom>
          <a:solidFill>
            <a:srgbClr val="00B05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3</a:t>
            </a:r>
          </a:p>
        </p:txBody>
      </p:sp>
      <p:sp>
        <p:nvSpPr>
          <p:cNvPr id="11" name="Rectangle 10"/>
          <p:cNvSpPr/>
          <p:nvPr/>
        </p:nvSpPr>
        <p:spPr>
          <a:xfrm>
            <a:off x="-1" y="5011094"/>
            <a:ext cx="3838669" cy="588475"/>
          </a:xfrm>
          <a:prstGeom prst="rect">
            <a:avLst/>
          </a:prstGeom>
          <a:solidFill>
            <a:schemeClr val="accent6">
              <a:lumMod val="75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3ZA</a:t>
            </a:r>
          </a:p>
        </p:txBody>
      </p:sp>
      <p:sp>
        <p:nvSpPr>
          <p:cNvPr id="12" name="Rectangle 11"/>
          <p:cNvSpPr/>
          <p:nvPr/>
        </p:nvSpPr>
        <p:spPr>
          <a:xfrm>
            <a:off x="0" y="5947373"/>
            <a:ext cx="3838669" cy="588475"/>
          </a:xfrm>
          <a:prstGeom prst="rect">
            <a:avLst/>
          </a:prstGeom>
          <a:solidFill>
            <a:srgbClr val="00B0F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3A</a:t>
            </a:r>
          </a:p>
        </p:txBody>
      </p:sp>
      <p:sp>
        <p:nvSpPr>
          <p:cNvPr id="7" name="TextBox 6"/>
          <p:cNvSpPr txBox="1"/>
          <p:nvPr/>
        </p:nvSpPr>
        <p:spPr>
          <a:xfrm>
            <a:off x="4074056" y="2225967"/>
            <a:ext cx="4354716" cy="646331"/>
          </a:xfrm>
          <a:prstGeom prst="rect">
            <a:avLst/>
          </a:prstGeom>
          <a:noFill/>
        </p:spPr>
        <p:txBody>
          <a:bodyPr wrap="square" rtlCol="0">
            <a:spAutoFit/>
          </a:bodyPr>
          <a:lstStyle/>
          <a:p>
            <a:r>
              <a:rPr lang="en-GB" dirty="0">
                <a:latin typeface="Segoe UI" panose="020B0502040204020203" pitchFamily="34" charset="0"/>
                <a:cs typeface="Segoe UI" panose="020B0502040204020203" pitchFamily="34" charset="0"/>
              </a:rPr>
              <a:t>Unauthorised access to computer material.</a:t>
            </a:r>
          </a:p>
        </p:txBody>
      </p:sp>
      <p:sp>
        <p:nvSpPr>
          <p:cNvPr id="13" name="TextBox 12"/>
          <p:cNvSpPr txBox="1"/>
          <p:nvPr/>
        </p:nvSpPr>
        <p:spPr>
          <a:xfrm>
            <a:off x="4074059" y="3138535"/>
            <a:ext cx="4997513" cy="646331"/>
          </a:xfrm>
          <a:prstGeom prst="rect">
            <a:avLst/>
          </a:prstGeom>
          <a:noFill/>
        </p:spPr>
        <p:txBody>
          <a:bodyPr wrap="square" rtlCol="0">
            <a:spAutoFit/>
          </a:bodyPr>
          <a:lstStyle/>
          <a:p>
            <a:r>
              <a:rPr lang="en-GB" dirty="0">
                <a:latin typeface="Segoe UI" panose="020B0502040204020203" pitchFamily="34" charset="0"/>
                <a:cs typeface="Segoe UI" panose="020B0502040204020203" pitchFamily="34" charset="0"/>
              </a:rPr>
              <a:t>Unauthorised access with intent to commit or facilitate commission of further offences.</a:t>
            </a:r>
          </a:p>
        </p:txBody>
      </p:sp>
      <p:sp>
        <p:nvSpPr>
          <p:cNvPr id="14" name="TextBox 13"/>
          <p:cNvSpPr txBox="1"/>
          <p:nvPr/>
        </p:nvSpPr>
        <p:spPr>
          <a:xfrm>
            <a:off x="4074058" y="3953552"/>
            <a:ext cx="4997513" cy="830997"/>
          </a:xfrm>
          <a:prstGeom prst="rect">
            <a:avLst/>
          </a:prstGeom>
          <a:noFill/>
        </p:spPr>
        <p:txBody>
          <a:bodyPr wrap="square" rtlCol="0">
            <a:spAutoFit/>
          </a:bodyPr>
          <a:lstStyle/>
          <a:p>
            <a:r>
              <a:rPr lang="en-GB" sz="1600" dirty="0">
                <a:latin typeface="Segoe UI" panose="020B0502040204020203" pitchFamily="34" charset="0"/>
                <a:cs typeface="Segoe UI" panose="020B0502040204020203" pitchFamily="34" charset="0"/>
              </a:rPr>
              <a:t>Unauthorised acts with intent to impair, or with recklessness as to impairing, operation of a computer system.</a:t>
            </a:r>
          </a:p>
        </p:txBody>
      </p:sp>
      <p:sp>
        <p:nvSpPr>
          <p:cNvPr id="15" name="TextBox 14"/>
          <p:cNvSpPr txBox="1"/>
          <p:nvPr/>
        </p:nvSpPr>
        <p:spPr>
          <a:xfrm>
            <a:off x="4074057" y="5014794"/>
            <a:ext cx="4997513" cy="584775"/>
          </a:xfrm>
          <a:prstGeom prst="rect">
            <a:avLst/>
          </a:prstGeom>
          <a:noFill/>
        </p:spPr>
        <p:txBody>
          <a:bodyPr wrap="square" rtlCol="0">
            <a:spAutoFit/>
          </a:bodyPr>
          <a:lstStyle/>
          <a:p>
            <a:r>
              <a:rPr lang="en-GB" sz="1600" dirty="0">
                <a:latin typeface="Segoe UI" panose="020B0502040204020203" pitchFamily="34" charset="0"/>
                <a:cs typeface="Segoe UI" panose="020B0502040204020203" pitchFamily="34" charset="0"/>
              </a:rPr>
              <a:t>Unauthorised acts causing or creating risk of, serious damage.</a:t>
            </a:r>
          </a:p>
        </p:txBody>
      </p:sp>
      <p:sp>
        <p:nvSpPr>
          <p:cNvPr id="16" name="TextBox 15"/>
          <p:cNvSpPr txBox="1"/>
          <p:nvPr/>
        </p:nvSpPr>
        <p:spPr>
          <a:xfrm>
            <a:off x="4074056" y="5947373"/>
            <a:ext cx="4997513" cy="584775"/>
          </a:xfrm>
          <a:prstGeom prst="rect">
            <a:avLst/>
          </a:prstGeom>
          <a:noFill/>
        </p:spPr>
        <p:txBody>
          <a:bodyPr wrap="square" rtlCol="0">
            <a:spAutoFit/>
          </a:bodyPr>
          <a:lstStyle/>
          <a:p>
            <a:r>
              <a:rPr lang="en-GB" sz="1600" dirty="0">
                <a:latin typeface="Segoe UI" panose="020B0502040204020203" pitchFamily="34" charset="0"/>
                <a:cs typeface="Segoe UI" panose="020B0502040204020203" pitchFamily="34" charset="0"/>
              </a:rPr>
              <a:t>Making, supplying or obtaining articles for use in offence under section 1, 3 or 3ZA</a:t>
            </a:r>
          </a:p>
        </p:txBody>
      </p:sp>
    </p:spTree>
    <p:extLst>
      <p:ext uri="{BB962C8B-B14F-4D97-AF65-F5344CB8AC3E}">
        <p14:creationId xmlns:p14="http://schemas.microsoft.com/office/powerpoint/2010/main" val="1288992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35606" y="640594"/>
            <a:ext cx="8708218" cy="707886"/>
          </a:xfrm>
          <a:prstGeom prst="rect">
            <a:avLst/>
          </a:prstGeom>
          <a:noFill/>
        </p:spPr>
        <p:txBody>
          <a:bodyPr wrap="none" lIns="91440" tIns="45720" rIns="91440" bIns="45720">
            <a:spAutoFit/>
          </a:bodyPr>
          <a:lstStyle/>
          <a:p>
            <a:pPr algn="ctr"/>
            <a:r>
              <a:rPr lang="en-US" sz="4000" b="1"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rPr>
              <a:t>THE COMPUTER MISUSE ACT 1990</a:t>
            </a:r>
            <a:endParaRPr lang="en-US" sz="4000" b="1" cap="none"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endParaRPr>
          </a:p>
        </p:txBody>
      </p:sp>
      <p:sp>
        <p:nvSpPr>
          <p:cNvPr id="2" name="Rectangle 1"/>
          <p:cNvSpPr/>
          <p:nvPr/>
        </p:nvSpPr>
        <p:spPr>
          <a:xfrm>
            <a:off x="298764" y="2234247"/>
            <a:ext cx="2957862" cy="707886"/>
          </a:xfrm>
          <a:prstGeom prst="rect">
            <a:avLst/>
          </a:prstGeom>
          <a:noFill/>
        </p:spPr>
        <p:txBody>
          <a:bodyPr wrap="none" lIns="91440" tIns="45720" rIns="91440" bIns="45720">
            <a:spAutoFit/>
          </a:bodyPr>
          <a:lstStyle/>
          <a:p>
            <a:pPr algn="ctr"/>
            <a:r>
              <a:rPr lang="en-US"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For Example</a:t>
            </a:r>
          </a:p>
        </p:txBody>
      </p:sp>
      <p:sp>
        <p:nvSpPr>
          <p:cNvPr id="3" name="TextBox 2"/>
          <p:cNvSpPr txBox="1"/>
          <p:nvPr/>
        </p:nvSpPr>
        <p:spPr>
          <a:xfrm>
            <a:off x="298764" y="3186819"/>
            <a:ext cx="8492151" cy="3539430"/>
          </a:xfrm>
          <a:prstGeom prst="rect">
            <a:avLst/>
          </a:prstGeom>
          <a:noFill/>
        </p:spPr>
        <p:txBody>
          <a:bodyPr wrap="square" rtlCol="0">
            <a:spAutoFit/>
          </a:bodyPr>
          <a:lstStyle/>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Adam watches his friend enter their username and password. Adam remembers their login details and without their permission, later logs in and reads all their messages.</a:t>
            </a:r>
          </a:p>
          <a:p>
            <a:endParaRPr lang="en-GB" sz="1600" dirty="0">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You leave your tablet on the sofa. Without your permission, Raj accesses your gaming account and buys game credits with the attached credit card.</a:t>
            </a:r>
          </a:p>
          <a:p>
            <a:endParaRPr lang="en-GB" sz="1600" dirty="0">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Sarah is playing an online game with a friend who scores higher than her. Sarah uses a ‘Booter’ tool knowing it will knock them off online, so she can win the game.</a:t>
            </a:r>
          </a:p>
          <a:p>
            <a:endParaRPr lang="en-GB" sz="1600" dirty="0">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Kim hacks into a police network. This results in delays to emergency calls and even though it was not her intention, she was reckless in her actions.</a:t>
            </a:r>
          </a:p>
          <a:p>
            <a:endParaRPr lang="en-GB" sz="1600" dirty="0">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Robin downloads software so he can bypass login credentials and hack into his friend’s laptop, however, he has not had a chance to use it yet.</a:t>
            </a:r>
          </a:p>
        </p:txBody>
      </p:sp>
      <p:sp>
        <p:nvSpPr>
          <p:cNvPr id="4" name="TextBox 3"/>
          <p:cNvSpPr txBox="1"/>
          <p:nvPr/>
        </p:nvSpPr>
        <p:spPr>
          <a:xfrm>
            <a:off x="4653481" y="2018803"/>
            <a:ext cx="4490519" cy="923330"/>
          </a:xfrm>
          <a:prstGeom prst="rect">
            <a:avLst/>
          </a:prstGeom>
          <a:solidFill>
            <a:srgbClr val="FF0000"/>
          </a:solidFill>
        </p:spPr>
        <p:txBody>
          <a:bodyPr wrap="square" rtlCol="0">
            <a:spAutoFit/>
          </a:bodyPr>
          <a:lstStyle/>
          <a:p>
            <a:r>
              <a:rPr lang="en-GB" dirty="0">
                <a:latin typeface="Segoe UI" panose="020B0502040204020203" pitchFamily="34" charset="0"/>
                <a:cs typeface="Segoe UI" panose="020B0502040204020203" pitchFamily="34" charset="0"/>
              </a:rPr>
              <a:t>A criminal record could affect education and further career prospects so get to know the legal boundaries whilst online</a:t>
            </a:r>
          </a:p>
        </p:txBody>
      </p:sp>
    </p:spTree>
    <p:extLst>
      <p:ext uri="{BB962C8B-B14F-4D97-AF65-F5344CB8AC3E}">
        <p14:creationId xmlns:p14="http://schemas.microsoft.com/office/powerpoint/2010/main" val="1010178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247141" y="676809"/>
            <a:ext cx="6463757" cy="707886"/>
          </a:xfrm>
          <a:prstGeom prst="rect">
            <a:avLst/>
          </a:prstGeom>
          <a:noFill/>
        </p:spPr>
        <p:txBody>
          <a:bodyPr wrap="none" lIns="91440" tIns="45720" rIns="91440" bIns="45720">
            <a:spAutoFit/>
          </a:bodyPr>
          <a:lstStyle/>
          <a:p>
            <a:pPr algn="ctr"/>
            <a:r>
              <a:rPr lang="en-US" sz="4000" b="1"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rPr>
              <a:t>COMMON CYBER TERMS </a:t>
            </a:r>
            <a:endParaRPr lang="en-US" sz="4000" b="1" cap="none"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endParaRPr>
          </a:p>
        </p:txBody>
      </p:sp>
      <p:sp>
        <p:nvSpPr>
          <p:cNvPr id="5" name="TextBox 4"/>
          <p:cNvSpPr txBox="1"/>
          <p:nvPr/>
        </p:nvSpPr>
        <p:spPr>
          <a:xfrm>
            <a:off x="247141" y="2254313"/>
            <a:ext cx="3781651" cy="3970318"/>
          </a:xfrm>
          <a:prstGeom prst="rect">
            <a:avLst/>
          </a:prstGeom>
          <a:noFill/>
        </p:spPr>
        <p:txBody>
          <a:bodyPr wrap="square" rtlCol="0">
            <a:spAutoFit/>
          </a:bodyPr>
          <a:lstStyle/>
          <a:p>
            <a:r>
              <a:rPr lang="en-GB" sz="1200" b="1" dirty="0">
                <a:latin typeface="Segoe UI" panose="020B0502040204020203" pitchFamily="34" charset="0"/>
                <a:cs typeface="Segoe UI" panose="020B0502040204020203" pitchFamily="34" charset="0"/>
              </a:rPr>
              <a:t>Anti-Virus</a:t>
            </a:r>
          </a:p>
          <a:p>
            <a:r>
              <a:rPr lang="en-GB" sz="1200" dirty="0">
                <a:latin typeface="Segoe UI" panose="020B0502040204020203" pitchFamily="34" charset="0"/>
                <a:cs typeface="Segoe UI" panose="020B0502040204020203" pitchFamily="34" charset="0"/>
              </a:rPr>
              <a:t>Software that is designed to detect, stop and remove viruses and other kinds of malicious software</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Bitcoin</a:t>
            </a:r>
          </a:p>
          <a:p>
            <a:r>
              <a:rPr lang="en-GB" sz="1200" dirty="0">
                <a:latin typeface="Segoe UI" panose="020B0502040204020203" pitchFamily="34" charset="0"/>
                <a:cs typeface="Segoe UI" panose="020B0502040204020203" pitchFamily="34" charset="0"/>
              </a:rPr>
              <a:t>An electronic currency which can be used to purchase goods or services online</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Black Hat / Illegal</a:t>
            </a:r>
          </a:p>
          <a:p>
            <a:r>
              <a:rPr lang="en-GB" sz="1200" dirty="0">
                <a:latin typeface="Segoe UI" panose="020B0502040204020203" pitchFamily="34" charset="0"/>
                <a:cs typeface="Segoe UI" panose="020B0502040204020203" pitchFamily="34" charset="0"/>
              </a:rPr>
              <a:t>A hacker who illegally hacks for a variety of reasons, including for the challenge or to benefit themselves</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Booter</a:t>
            </a:r>
          </a:p>
          <a:p>
            <a:r>
              <a:rPr lang="en-GB" sz="1200" dirty="0">
                <a:latin typeface="Segoe UI" panose="020B0502040204020203" pitchFamily="34" charset="0"/>
                <a:cs typeface="Segoe UI" panose="020B0502040204020203" pitchFamily="34" charset="0"/>
              </a:rPr>
              <a:t>Used to launch a Denial of service attack. Also known as a stressor</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Botnet</a:t>
            </a:r>
          </a:p>
          <a:p>
            <a:r>
              <a:rPr lang="en-GB" sz="1200" dirty="0">
                <a:latin typeface="Segoe UI" panose="020B0502040204020203" pitchFamily="34" charset="0"/>
                <a:cs typeface="Segoe UI" panose="020B0502040204020203" pitchFamily="34" charset="0"/>
              </a:rPr>
              <a:t>A group of infected computers controlled by a single command. Criminals can create such a network by infecting individuals’ computers with malware to gain control of them</a:t>
            </a:r>
          </a:p>
        </p:txBody>
      </p:sp>
      <p:sp>
        <p:nvSpPr>
          <p:cNvPr id="7" name="TextBox 6"/>
          <p:cNvSpPr txBox="1"/>
          <p:nvPr/>
        </p:nvSpPr>
        <p:spPr>
          <a:xfrm>
            <a:off x="4573189" y="2254313"/>
            <a:ext cx="3781651" cy="4524315"/>
          </a:xfrm>
          <a:prstGeom prst="rect">
            <a:avLst/>
          </a:prstGeom>
          <a:noFill/>
        </p:spPr>
        <p:txBody>
          <a:bodyPr wrap="square" rtlCol="0">
            <a:spAutoFit/>
          </a:bodyPr>
          <a:lstStyle/>
          <a:p>
            <a:r>
              <a:rPr lang="en-GB" sz="1200" b="1" dirty="0">
                <a:latin typeface="Segoe UI" panose="020B0502040204020203" pitchFamily="34" charset="0"/>
                <a:cs typeface="Segoe UI" panose="020B0502040204020203" pitchFamily="34" charset="0"/>
              </a:rPr>
              <a:t>Cloud</a:t>
            </a:r>
          </a:p>
          <a:p>
            <a:r>
              <a:rPr lang="en-GB" sz="1200" dirty="0">
                <a:latin typeface="Segoe UI" panose="020B0502040204020203" pitchFamily="34" charset="0"/>
                <a:cs typeface="Segoe UI" panose="020B0502040204020203" pitchFamily="34" charset="0"/>
              </a:rPr>
              <a:t>Storing and accessing computing and storage over the internet, for example – software, databases and services.</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Denial of Service (DoS) and Distributed Denial of Service (DDoS)</a:t>
            </a:r>
          </a:p>
          <a:p>
            <a:r>
              <a:rPr lang="en-GB" sz="1200" dirty="0">
                <a:latin typeface="Segoe UI" panose="020B0502040204020203" pitchFamily="34" charset="0"/>
                <a:cs typeface="Segoe UI" panose="020B0502040204020203" pitchFamily="34" charset="0"/>
              </a:rPr>
              <a:t>A cyber attack involving the bombarding of a website or web service (such as email) by sending it multiple requests / data messages. If these come from multiple origins simultaneously it is ‘Distributed’. These usually involve a botnet being used to carry out this attack</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Hacker</a:t>
            </a:r>
          </a:p>
          <a:p>
            <a:r>
              <a:rPr lang="en-GB" sz="1200" dirty="0">
                <a:latin typeface="Segoe UI" panose="020B0502040204020203" pitchFamily="34" charset="0"/>
                <a:cs typeface="Segoe UI" panose="020B0502040204020203" pitchFamily="34" charset="0"/>
              </a:rPr>
              <a:t>Someone with computer skills who uses them to break into computers, systems and networks (legally or not)</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Malware</a:t>
            </a:r>
          </a:p>
          <a:p>
            <a:r>
              <a:rPr lang="en-GB" sz="1200" dirty="0">
                <a:latin typeface="Segoe UI" panose="020B0502040204020203" pitchFamily="34" charset="0"/>
                <a:cs typeface="Segoe UI" panose="020B0502040204020203" pitchFamily="34" charset="0"/>
              </a:rPr>
              <a:t>This is an abbreviation of malicious software. A term that includes viruses, Trojans, worms, ransomware or any code or content that could have an adverse effect on a device or system</a:t>
            </a:r>
          </a:p>
        </p:txBody>
      </p:sp>
    </p:spTree>
    <p:extLst>
      <p:ext uri="{BB962C8B-B14F-4D97-AF65-F5344CB8AC3E}">
        <p14:creationId xmlns:p14="http://schemas.microsoft.com/office/powerpoint/2010/main" val="134193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247141" y="667753"/>
            <a:ext cx="6463757" cy="707886"/>
          </a:xfrm>
          <a:prstGeom prst="rect">
            <a:avLst/>
          </a:prstGeom>
          <a:noFill/>
        </p:spPr>
        <p:txBody>
          <a:bodyPr wrap="none" lIns="91440" tIns="45720" rIns="91440" bIns="45720">
            <a:spAutoFit/>
          </a:bodyPr>
          <a:lstStyle/>
          <a:p>
            <a:pPr algn="ctr"/>
            <a:r>
              <a:rPr lang="en-US" sz="4000" b="1"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rPr>
              <a:t>COMMON CYBER TERMS </a:t>
            </a:r>
            <a:endParaRPr lang="en-US" sz="4000" b="1" cap="none"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endParaRPr>
          </a:p>
        </p:txBody>
      </p:sp>
      <p:sp>
        <p:nvSpPr>
          <p:cNvPr id="5" name="TextBox 4"/>
          <p:cNvSpPr txBox="1"/>
          <p:nvPr/>
        </p:nvSpPr>
        <p:spPr>
          <a:xfrm>
            <a:off x="247141" y="2254313"/>
            <a:ext cx="3781651" cy="3416320"/>
          </a:xfrm>
          <a:prstGeom prst="rect">
            <a:avLst/>
          </a:prstGeom>
          <a:noFill/>
        </p:spPr>
        <p:txBody>
          <a:bodyPr wrap="square" rtlCol="0">
            <a:spAutoFit/>
          </a:bodyPr>
          <a:lstStyle/>
          <a:p>
            <a:r>
              <a:rPr lang="en-GB" sz="1200" b="1" dirty="0">
                <a:latin typeface="Segoe UI" panose="020B0502040204020203" pitchFamily="34" charset="0"/>
                <a:cs typeface="Segoe UI" panose="020B0502040204020203" pitchFamily="34" charset="0"/>
              </a:rPr>
              <a:t>Phishing</a:t>
            </a:r>
          </a:p>
          <a:p>
            <a:r>
              <a:rPr lang="en-GB" sz="1200" dirty="0">
                <a:latin typeface="Segoe UI" panose="020B0502040204020203" pitchFamily="34" charset="0"/>
                <a:cs typeface="Segoe UI" panose="020B0502040204020203" pitchFamily="34" charset="0"/>
              </a:rPr>
              <a:t>The sending of untargeted, fraudulent messages to many people, usually to infect the recipients’ system with malware by encouraging them to visit a fake website or click on a link</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Ransomware</a:t>
            </a:r>
          </a:p>
          <a:p>
            <a:r>
              <a:rPr lang="en-GB" sz="1200" dirty="0">
                <a:latin typeface="Segoe UI" panose="020B0502040204020203" pitchFamily="34" charset="0"/>
                <a:cs typeface="Segoe UI" panose="020B0502040204020203" pitchFamily="34" charset="0"/>
              </a:rPr>
              <a:t>A type of malware that makes data on systems unusable or encrypted until the victim makes a ransom payment in order to decrypt their data – payment is commonly requested in bitcoin</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Remote Access Trojan (RAT)</a:t>
            </a:r>
          </a:p>
          <a:p>
            <a:r>
              <a:rPr lang="en-GB" sz="1200" dirty="0">
                <a:latin typeface="Segoe UI" panose="020B0502040204020203" pitchFamily="34" charset="0"/>
                <a:cs typeface="Segoe UI" panose="020B0502040204020203" pitchFamily="34" charset="0"/>
              </a:rPr>
              <a:t>A hard to detect type of malware that infects a target’s system, and allows the infector complete control over that system including to passwords, data and attached microphones/cameras. Also known as a RAT or Remote Access Tool.</a:t>
            </a:r>
          </a:p>
        </p:txBody>
      </p:sp>
      <p:sp>
        <p:nvSpPr>
          <p:cNvPr id="7" name="TextBox 6"/>
          <p:cNvSpPr txBox="1"/>
          <p:nvPr/>
        </p:nvSpPr>
        <p:spPr>
          <a:xfrm>
            <a:off x="4573189" y="2254313"/>
            <a:ext cx="3781651" cy="3785652"/>
          </a:xfrm>
          <a:prstGeom prst="rect">
            <a:avLst/>
          </a:prstGeom>
          <a:noFill/>
        </p:spPr>
        <p:txBody>
          <a:bodyPr wrap="square" rtlCol="0">
            <a:spAutoFit/>
          </a:bodyPr>
          <a:lstStyle/>
          <a:p>
            <a:r>
              <a:rPr lang="en-GB" sz="1200" b="1" dirty="0">
                <a:latin typeface="Segoe UI" panose="020B0502040204020203" pitchFamily="34" charset="0"/>
                <a:cs typeface="Segoe UI" panose="020B0502040204020203" pitchFamily="34" charset="0"/>
              </a:rPr>
              <a:t>Social Engineering</a:t>
            </a:r>
          </a:p>
          <a:p>
            <a:r>
              <a:rPr lang="en-GB" sz="1200" dirty="0">
                <a:latin typeface="Segoe UI" panose="020B0502040204020203" pitchFamily="34" charset="0"/>
                <a:cs typeface="Segoe UI" panose="020B0502040204020203" pitchFamily="34" charset="0"/>
              </a:rPr>
              <a:t>Manipulating people into doing something unwittingly. This includes divulging personal, technical or other valuable information</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Spear Phishing</a:t>
            </a:r>
            <a:endParaRPr lang="en-GB" sz="1200" dirty="0">
              <a:latin typeface="Segoe UI" panose="020B0502040204020203" pitchFamily="34" charset="0"/>
              <a:cs typeface="Segoe UI" panose="020B0502040204020203" pitchFamily="34" charset="0"/>
            </a:endParaRPr>
          </a:p>
          <a:p>
            <a:r>
              <a:rPr lang="en-GB" sz="1200" dirty="0">
                <a:latin typeface="Segoe UI" panose="020B0502040204020203" pitchFamily="34" charset="0"/>
                <a:cs typeface="Segoe UI" panose="020B0502040204020203" pitchFamily="34" charset="0"/>
              </a:rPr>
              <a:t>The sending of targeted fraudulent messages to selected people, usually to infect the recipient’s system with malware by encouraging them to visit a fake website or click a link.</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Virtual Private Network (VPN)</a:t>
            </a:r>
          </a:p>
          <a:p>
            <a:r>
              <a:rPr lang="en-GB" sz="1200" dirty="0">
                <a:latin typeface="Segoe UI" panose="020B0502040204020203" pitchFamily="34" charset="0"/>
                <a:cs typeface="Segoe UI" panose="020B0502040204020203" pitchFamily="34" charset="0"/>
              </a:rPr>
              <a:t>Software which creates an encrypted online connection to another network or system. It can also be used to mask the origin of location of the user.</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White Hat / Legal</a:t>
            </a:r>
          </a:p>
          <a:p>
            <a:r>
              <a:rPr lang="en-GB" sz="1200" dirty="0">
                <a:latin typeface="Segoe UI" panose="020B0502040204020203" pitchFamily="34" charset="0"/>
                <a:cs typeface="Segoe UI" panose="020B0502040204020203" pitchFamily="34" charset="0"/>
              </a:rPr>
              <a:t>A legal computer hacker, or computer security specialist, who specialises in lawful penetration testing or other security testing.</a:t>
            </a:r>
          </a:p>
        </p:txBody>
      </p:sp>
    </p:spTree>
    <p:extLst>
      <p:ext uri="{BB962C8B-B14F-4D97-AF65-F5344CB8AC3E}">
        <p14:creationId xmlns:p14="http://schemas.microsoft.com/office/powerpoint/2010/main" val="37224539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2AB02E3-5ADF-4BF0-9C1B-35CDF3FE95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3C7D9E6-B0D9-433E-BD46-EB60F64F4DA8}">
  <ds:schemaRefs>
    <ds:schemaRef ds:uri="http://purl.org/dc/elements/1.1/"/>
    <ds:schemaRef ds:uri="http://schemas.microsoft.com/office/2006/metadata/properties"/>
    <ds:schemaRef ds:uri="http://schemas.openxmlformats.org/package/2006/metadata/core-properties"/>
    <ds:schemaRef ds:uri="16c05727-aa75-4e4a-9b5f-8a80a1165891"/>
    <ds:schemaRef ds:uri="http://schemas.microsoft.com/office/infopath/2007/PartnerControls"/>
    <ds:schemaRef ds:uri="http://purl.org/dc/terms/"/>
    <ds:schemaRef ds:uri="http://purl.org/dc/dcmitype/"/>
    <ds:schemaRef ds:uri="http://schemas.microsoft.com/office/2006/documentManagement/types"/>
    <ds:schemaRef ds:uri="71af3243-3dd4-4a8d-8c0d-dd76da1f02a5"/>
    <ds:schemaRef ds:uri="http://www.w3.org/XML/1998/namespace"/>
  </ds:schemaRefs>
</ds:datastoreItem>
</file>

<file path=customXml/itemProps3.xml><?xml version="1.0" encoding="utf-8"?>
<ds:datastoreItem xmlns:ds="http://schemas.openxmlformats.org/officeDocument/2006/customXml" ds:itemID="{5CA875DA-F9FD-4F83-A049-3B1027B542D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Banded</Template>
  <TotalTime>0</TotalTime>
  <Words>6654</Words>
  <Application>Microsoft Office PowerPoint</Application>
  <PresentationFormat>On-screen Show (4:3)</PresentationFormat>
  <Paragraphs>380</Paragraphs>
  <Slides>18</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Corbel</vt:lpstr>
      <vt:lpstr>Franklin Gothic Book</vt:lpstr>
      <vt:lpstr>Segoe UI</vt:lpstr>
      <vt:lpstr>Wingdings</vt:lpstr>
      <vt:lpstr>Banded</vt:lpstr>
      <vt:lpstr>Cyber awareness guide</vt:lpstr>
      <vt:lpstr>HELLO</vt:lpstr>
      <vt:lpstr>Slide 3</vt:lpstr>
      <vt:lpstr>The internet safety badge is created in conjunction with Schools and south wales police</vt:lpstr>
      <vt:lpstr>The smart acronym</vt:lpstr>
      <vt:lpstr>The first key point from south wales police for staying safe online is strong passwords </vt:lpstr>
      <vt:lpstr>Slide 3</vt:lpstr>
      <vt:lpstr>Why do we backup our data?</vt:lpstr>
      <vt:lpstr>WHAT IS ANTI-VIRUS SOFTWARE?</vt:lpstr>
      <vt:lpstr>Slide 3</vt:lpstr>
      <vt:lpstr>PowerPoint Presentation</vt:lpstr>
      <vt:lpstr>PowerPoint Presentation</vt:lpstr>
      <vt:lpstr>Slide 3</vt:lpstr>
      <vt:lpstr>Slide 3</vt:lpstr>
      <vt:lpstr>PowerPoint Presentation</vt:lpstr>
      <vt:lpstr>PowerPoint Presentation</vt:lpstr>
      <vt:lpstr>PowerPoint Presentation</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2021-06-15T12:55:13Z</dcterms:created>
  <dcterms:modified xsi:type="dcterms:W3CDTF">2022-01-11T08:49:42Z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TitusGUID">
    <vt:lpwstr>4914c9ff-257d-45b1-8906-10fea8ba6e6f</vt:lpwstr>
  </property>
  <property fmtid="{D5CDD505-2E9C-101B-9397-08002B2CF9AE}" pid="4" name="MSIP_Label_66cf8fe5-b7b7-4df7-b38d-1c61ac2f6639_Enabled">
    <vt:lpwstr>true</vt:lpwstr>
  </property>
  <property fmtid="{D5CDD505-2E9C-101B-9397-08002B2CF9AE}" pid="5" name="MSIP_Label_66cf8fe5-b7b7-4df7-b38d-1c61ac2f6639_SetDate">
    <vt:lpwstr>2022-01-11T08:49:42Z</vt:lpwstr>
  </property>
  <property fmtid="{D5CDD505-2E9C-101B-9397-08002B2CF9AE}" pid="6" name="MSIP_Label_66cf8fe5-b7b7-4df7-b38d-1c61ac2f6639_Method">
    <vt:lpwstr>Standard</vt:lpwstr>
  </property>
  <property fmtid="{D5CDD505-2E9C-101B-9397-08002B2CF9AE}" pid="7" name="MSIP_Label_66cf8fe5-b7b7-4df7-b38d-1c61ac2f6639_Name">
    <vt:lpwstr>66cf8fe5-b7b7-4df7-b38d-1c61ac2f6639</vt:lpwstr>
  </property>
  <property fmtid="{D5CDD505-2E9C-101B-9397-08002B2CF9AE}" pid="8" name="MSIP_Label_66cf8fe5-b7b7-4df7-b38d-1c61ac2f6639_SiteId">
    <vt:lpwstr>270c2f4d-fd0c-4f08-92a9-e5bdd8a87e09</vt:lpwstr>
  </property>
  <property fmtid="{D5CDD505-2E9C-101B-9397-08002B2CF9AE}" pid="9" name="MSIP_Label_66cf8fe5-b7b7-4df7-b38d-1c61ac2f6639_ActionId">
    <vt:lpwstr>45c1a6a7-c3c8-44ee-a56a-5b0571f68990</vt:lpwstr>
  </property>
  <property fmtid="{D5CDD505-2E9C-101B-9397-08002B2CF9AE}" pid="10" name="MSIP_Label_66cf8fe5-b7b7-4df7-b38d-1c61ac2f6639_ContentBits">
    <vt:lpwstr>0</vt:lpwstr>
  </property>
</Properties>
</file>